
<file path=[Content_Types].xml><?xml version="1.0" encoding="utf-8"?>
<Types xmlns="http://schemas.openxmlformats.org/package/2006/content-types">
  <Default Extension="png" ContentType="image/png"/>
  <Default Extension="jpeg" ContentType="image/jpeg"/>
  <Default Extension="rels" ContentType="application/vnd.openxmlformats-package.relationships+xml"/>
  <Default Extension="xml" ContentType="application/xml"/>
  <Default Extension="jpg" ContentType="image/jpeg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slides/slide9.xml" ContentType="application/vnd.openxmlformats-officedocument.presentationml.slide+xml"/>
  <Override PartName="/ppt/slides/slide10.xml" ContentType="application/vnd.openxmlformats-officedocument.presentationml.slide+xml"/>
  <Override PartName="/ppt/slides/slide11.xml" ContentType="application/vnd.openxmlformats-officedocument.presentationml.slide+xml"/>
  <Override PartName="/ppt/slides/slide12.xml" ContentType="application/vnd.openxmlformats-officedocument.presentationml.slide+xml"/>
  <Override PartName="/ppt/slides/slide13.xml" ContentType="application/vnd.openxmlformats-officedocument.presentationml.slide+xml"/>
  <Override PartName="/ppt/slides/slide14.xml" ContentType="application/vnd.openxmlformats-officedocument.presentationml.slide+xml"/>
  <Override PartName="/ppt/slides/slide15.xml" ContentType="application/vnd.openxmlformats-officedocument.presentationml.slide+xml"/>
  <Override PartName="/ppt/slides/slide16.xml" ContentType="application/vnd.openxmlformats-officedocument.presentationml.slide+xml"/>
  <Override PartName="/ppt/slides/slide17.xml" ContentType="application/vnd.openxmlformats-officedocument.presentationml.slide+xml"/>
  <Override PartName="/ppt/slides/slide18.xml" ContentType="application/vnd.openxmlformats-officedocument.presentationml.slide+xml"/>
  <Override PartName="/ppt/slides/slide19.xml" ContentType="application/vnd.openxmlformats-officedocument.presentationml.slide+xml"/>
  <Override PartName="/ppt/slides/slide20.xml" ContentType="application/vnd.openxmlformats-officedocument.presentationml.slide+xml"/>
  <Override PartName="/ppt/slides/slide21.xml" ContentType="application/vnd.openxmlformats-officedocument.presentationml.slide+xml"/>
  <Override PartName="/ppt/slides/slide22.xml" ContentType="application/vnd.openxmlformats-officedocument.presentationml.slide+xml"/>
  <Override PartName="/ppt/slides/slide23.xml" ContentType="application/vnd.openxmlformats-officedocument.presentationml.slide+xml"/>
  <Override PartName="/ppt/slides/slide24.xml" ContentType="application/vnd.openxmlformats-officedocument.presentationml.slide+xml"/>
  <Override PartName="/ppt/slides/slide25.xml" ContentType="application/vnd.openxmlformats-officedocument.presentationml.slide+xml"/>
  <Override PartName="/ppt/slides/slide26.xml" ContentType="application/vnd.openxmlformats-officedocument.presentationml.slide+xml"/>
  <Override PartName="/ppt/notesMasters/notesMaster1.xml" ContentType="application/vnd.openxmlformats-officedocument.presentationml.notes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theme/theme2.xml" ContentType="application/vnd.openxmlformats-officedocument.theme+xml"/>
  <Override PartName="/ppt/notesSlides/notesSlide1.xml" ContentType="application/vnd.openxmlformats-officedocument.presentationml.notesSlide+xml"/>
  <Override PartName="/ppt/revisionInfo.xml" ContentType="application/vnd.ms-powerpoint.revisioninfo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>
  <p:sldMasterIdLst>
    <p:sldMasterId id="2147483660" r:id="rId1"/>
  </p:sldMasterIdLst>
  <p:notesMasterIdLst>
    <p:notesMasterId r:id="rId28"/>
  </p:notesMasterIdLst>
  <p:sldIdLst>
    <p:sldId id="265" r:id="rId2"/>
    <p:sldId id="259" r:id="rId3"/>
    <p:sldId id="258" r:id="rId4"/>
    <p:sldId id="292" r:id="rId5"/>
    <p:sldId id="274" r:id="rId6"/>
    <p:sldId id="287" r:id="rId7"/>
    <p:sldId id="275" r:id="rId8"/>
    <p:sldId id="276" r:id="rId9"/>
    <p:sldId id="289" r:id="rId10"/>
    <p:sldId id="277" r:id="rId11"/>
    <p:sldId id="290" r:id="rId12"/>
    <p:sldId id="278" r:id="rId13"/>
    <p:sldId id="280" r:id="rId14"/>
    <p:sldId id="279" r:id="rId15"/>
    <p:sldId id="291" r:id="rId16"/>
    <p:sldId id="267" r:id="rId17"/>
    <p:sldId id="272" r:id="rId18"/>
    <p:sldId id="269" r:id="rId19"/>
    <p:sldId id="271" r:id="rId20"/>
    <p:sldId id="281" r:id="rId21"/>
    <p:sldId id="286" r:id="rId22"/>
    <p:sldId id="261" r:id="rId23"/>
    <p:sldId id="283" r:id="rId24"/>
    <p:sldId id="266" r:id="rId25"/>
    <p:sldId id="285" r:id="rId26"/>
    <p:sldId id="284" r:id="rId27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/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1"/>
    </p:ext>
  </p:extLst>
</p:presentationPr>
</file>

<file path=ppt/revisionInfo.xml><?xml version="1.0" encoding="utf-8"?>
<p1510:revInfo xmlns:a="http://schemas.openxmlformats.org/drawingml/2006/main" xmlns:r="http://schemas.openxmlformats.org/officeDocument/2006/relationships" xmlns:p1510="http://schemas.microsoft.com/office/powerpoint/2015/10/main">
  <p1510:revLst>
    <p1510:client id="{8A1967DC-034B-4241-B47E-8800F813DA20}" v="109" dt="2018-09-19T01:40:44.479"/>
    <p1510:client id="{6A31AA62-D216-4946-85C2-3E36A8993851}" v="7" dt="2018-09-19T16:15:30.237"/>
  </p1510:revLst>
</p1510:revInfo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 horzBarState="maximized">
    <p:restoredLeft sz="19922" autoAdjust="0"/>
    <p:restoredTop sz="94660"/>
  </p:normalViewPr>
  <p:slideViewPr>
    <p:cSldViewPr snapToGrid="0">
      <p:cViewPr varScale="1">
        <p:scale>
          <a:sx n="118" d="100"/>
          <a:sy n="118" d="100"/>
        </p:scale>
        <p:origin x="240" y="392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13" Type="http://schemas.openxmlformats.org/officeDocument/2006/relationships/slide" Target="slides/slide12.xml"/><Relationship Id="rId18" Type="http://schemas.openxmlformats.org/officeDocument/2006/relationships/slide" Target="slides/slide17.xml"/><Relationship Id="rId26" Type="http://schemas.openxmlformats.org/officeDocument/2006/relationships/slide" Target="slides/slide25.xml"/><Relationship Id="rId3" Type="http://schemas.openxmlformats.org/officeDocument/2006/relationships/slide" Target="slides/slide2.xml"/><Relationship Id="rId21" Type="http://schemas.openxmlformats.org/officeDocument/2006/relationships/slide" Target="slides/slide20.xml"/><Relationship Id="rId7" Type="http://schemas.openxmlformats.org/officeDocument/2006/relationships/slide" Target="slides/slide6.xml"/><Relationship Id="rId12" Type="http://schemas.openxmlformats.org/officeDocument/2006/relationships/slide" Target="slides/slide11.xml"/><Relationship Id="rId17" Type="http://schemas.openxmlformats.org/officeDocument/2006/relationships/slide" Target="slides/slide16.xml"/><Relationship Id="rId25" Type="http://schemas.openxmlformats.org/officeDocument/2006/relationships/slide" Target="slides/slide24.xml"/><Relationship Id="rId33" Type="http://schemas.microsoft.com/office/2015/10/relationships/revisionInfo" Target="revisionInfo.xml"/><Relationship Id="rId2" Type="http://schemas.openxmlformats.org/officeDocument/2006/relationships/slide" Target="slides/slide1.xml"/><Relationship Id="rId16" Type="http://schemas.openxmlformats.org/officeDocument/2006/relationships/slide" Target="slides/slide15.xml"/><Relationship Id="rId20" Type="http://schemas.openxmlformats.org/officeDocument/2006/relationships/slide" Target="slides/slide19.xml"/><Relationship Id="rId29" Type="http://schemas.openxmlformats.org/officeDocument/2006/relationships/presProps" Target="presProps.xml"/><Relationship Id="rId1" Type="http://schemas.openxmlformats.org/officeDocument/2006/relationships/slideMaster" Target="slideMasters/slideMaster1.xml"/><Relationship Id="rId6" Type="http://schemas.openxmlformats.org/officeDocument/2006/relationships/slide" Target="slides/slide5.xml"/><Relationship Id="rId11" Type="http://schemas.openxmlformats.org/officeDocument/2006/relationships/slide" Target="slides/slide10.xml"/><Relationship Id="rId24" Type="http://schemas.openxmlformats.org/officeDocument/2006/relationships/slide" Target="slides/slide23.xml"/><Relationship Id="rId32" Type="http://schemas.openxmlformats.org/officeDocument/2006/relationships/tableStyles" Target="tableStyles.xml"/><Relationship Id="rId5" Type="http://schemas.openxmlformats.org/officeDocument/2006/relationships/slide" Target="slides/slide4.xml"/><Relationship Id="rId15" Type="http://schemas.openxmlformats.org/officeDocument/2006/relationships/slide" Target="slides/slide14.xml"/><Relationship Id="rId23" Type="http://schemas.openxmlformats.org/officeDocument/2006/relationships/slide" Target="slides/slide22.xml"/><Relationship Id="rId28" Type="http://schemas.openxmlformats.org/officeDocument/2006/relationships/notesMaster" Target="notesMasters/notesMaster1.xml"/><Relationship Id="rId10" Type="http://schemas.openxmlformats.org/officeDocument/2006/relationships/slide" Target="slides/slide9.xml"/><Relationship Id="rId19" Type="http://schemas.openxmlformats.org/officeDocument/2006/relationships/slide" Target="slides/slide18.xml"/><Relationship Id="rId31" Type="http://schemas.openxmlformats.org/officeDocument/2006/relationships/theme" Target="theme/theme1.xml"/><Relationship Id="rId4" Type="http://schemas.openxmlformats.org/officeDocument/2006/relationships/slide" Target="slides/slide3.xml"/><Relationship Id="rId9" Type="http://schemas.openxmlformats.org/officeDocument/2006/relationships/slide" Target="slides/slide8.xml"/><Relationship Id="rId14" Type="http://schemas.openxmlformats.org/officeDocument/2006/relationships/slide" Target="slides/slide13.xml"/><Relationship Id="rId22" Type="http://schemas.openxmlformats.org/officeDocument/2006/relationships/slide" Target="slides/slide21.xml"/><Relationship Id="rId27" Type="http://schemas.openxmlformats.org/officeDocument/2006/relationships/slide" Target="slides/slide26.xml"/><Relationship Id="rId30" Type="http://schemas.openxmlformats.org/officeDocument/2006/relationships/viewProps" Target="viewProps.xml"/><Relationship Id="rId8" Type="http://schemas.openxmlformats.org/officeDocument/2006/relationships/slide" Target="slides/slide7.xml"/></Relationships>
</file>

<file path=ppt/media/image1.jpg>
</file>

<file path=ppt/media/image10.jpeg>
</file>

<file path=ppt/media/image2.jpeg>
</file>

<file path=ppt/media/image3.jpeg>
</file>

<file path=ppt/media/image4.jpeg>
</file>

<file path=ppt/media/image5.jpeg>
</file>

<file path=ppt/media/image6.jpeg>
</file>

<file path=ppt/media/image7.png>
</file>

<file path=ppt/media/image8.png>
</file>

<file path=ppt/media/image9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/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7580C401-00CB-FF48-B244-C7DC76ABA30B}" type="datetimeFigureOut">
              <a:rPr lang="en-US" smtClean="0"/>
              <a:t>9/20/18</a:t>
            </a:fld>
            <a:endParaRPr lang="en-US"/>
          </a:p>
        </p:txBody>
      </p:sp>
      <p:sp>
        <p:nvSpPr>
          <p:cNvPr id="4" name="Slide Image Placeholder 3"/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5" name="Notes Placeholder 4"/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3F9F25EE-5B9D-A349-8B4F-E8C755543778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33392356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/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/>
        <p:txBody>
          <a:bodyPr/>
          <a:lstStyle/>
          <a:p>
            <a:endParaRPr lang="en-US" dirty="0">
              <a:cs typeface="Calibri"/>
            </a:endParaRPr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/>
        <p:txBody>
          <a:bodyPr/>
          <a:lstStyle/>
          <a:p>
            <a:fld id="{5F2FCDEB-46B3-4376-8426-262A4925BBBA}" type="slidenum">
              <a:rPr lang="en-GB"/>
              <a:t>4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62071742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2" Type="http://schemas.openxmlformats.org/officeDocument/2006/relationships/image" Target="../media/image1.jpg"/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385387890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20290545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79445657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">
    <p:bg>
      <p:bgPr>
        <a:blipFill dpi="0" rotWithShape="1">
          <a:blip r:embed="rId2">
            <a:lum/>
          </a:blip>
          <a:srcRect/>
          <a:stretch>
            <a:fillRect/>
          </a:stretch>
        </a:blip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</p:spTree>
    <p:extLst>
      <p:ext uri="{BB962C8B-B14F-4D97-AF65-F5344CB8AC3E}">
        <p14:creationId xmlns:p14="http://schemas.microsoft.com/office/powerpoint/2010/main" val="1264204829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49138452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91524520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20309203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3172339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210312558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46388984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1841454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Picture Placeholder 2"/>
          <p:cNvSpPr>
            <a:spLocks noGrp="1" noChangeAspect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 anchor="t"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r>
              <a:rPr lang="en-US"/>
              <a:t>Click icon to add picture</a:t>
            </a:r>
            <a:endParaRPr lang="en-US" dirty="0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71895827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theme" Target="../theme/theme1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  <a:endParaRPr lang="en-US" dirty="0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846CE7D5-CF57-46EF-B807-FDD0502418D4}" type="datetimeFigureOut">
              <a:rPr lang="en-US" smtClean="0"/>
              <a:t>9/19/18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30EA680-D336-4FF7-8B7A-9848BB0A1C32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460954070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1" r:id="rId1"/>
    <p:sldLayoutId id="2147483662" r:id="rId2"/>
    <p:sldLayoutId id="2147483663" r:id="rId3"/>
    <p:sldLayoutId id="2147483664" r:id="rId4"/>
    <p:sldLayoutId id="2147483665" r:id="rId5"/>
    <p:sldLayoutId id="2147483666" r:id="rId6"/>
    <p:sldLayoutId id="2147483667" r:id="rId7"/>
    <p:sldLayoutId id="2147483668" r:id="rId8"/>
    <p:sldLayoutId id="2147483669" r:id="rId9"/>
    <p:sldLayoutId id="2147483670" r:id="rId10"/>
    <p:sldLayoutId id="2147483671" r:id="rId11"/>
    <p:sldLayoutId id="2147483672" r:id="rId12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2.xml"/></Relationships>
</file>

<file path=ppt/slides/_rels/slide10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1.xml.rels><?xml version="1.0" encoding="UTF-8" standalone="yes"?>
<Relationships xmlns="http://schemas.openxmlformats.org/package/2006/relationships"><Relationship Id="rId2" Type="http://schemas.openxmlformats.org/officeDocument/2006/relationships/image" Target="../media/image6.jpeg"/><Relationship Id="rId1" Type="http://schemas.openxmlformats.org/officeDocument/2006/relationships/slideLayout" Target="../slideLayouts/slideLayout2.xml"/></Relationships>
</file>

<file path=ppt/slides/_rels/slide1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4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5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6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17.xml.rels><?xml version="1.0" encoding="UTF-8" standalone="yes"?>
<Relationships xmlns="http://schemas.openxmlformats.org/package/2006/relationships"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8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/Relationships>
</file>

<file path=ppt/slides/_rels/slide19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20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1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24.xml.rels><?xml version="1.0" encoding="UTF-8" standalone="yes"?>
<Relationships xmlns="http://schemas.openxmlformats.org/package/2006/relationships"><Relationship Id="rId2" Type="http://schemas.openxmlformats.org/officeDocument/2006/relationships/image" Target="../media/image10.jpeg"/><Relationship Id="rId1" Type="http://schemas.openxmlformats.org/officeDocument/2006/relationships/slideLayout" Target="../slideLayouts/slideLayout2.xml"/></Relationships>
</file>

<file path=ppt/slides/_rels/slide25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2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png"/><Relationship Id="rId2" Type="http://schemas.openxmlformats.org/officeDocument/2006/relationships/image" Target="../media/image7.png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9.png"/></Relationships>
</file>

<file path=ppt/slides/_rels/slide3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2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jpe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2.xml"/><Relationship Id="rId4" Type="http://schemas.openxmlformats.org/officeDocument/2006/relationships/image" Target="../media/image3.jpeg"/></Relationships>
</file>

<file path=ppt/slides/_rels/slide5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6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7.xml.rels><?xml version="1.0" encoding="UTF-8" standalone="yes"?>
<Relationships xmlns="http://schemas.openxmlformats.org/package/2006/relationships"><Relationship Id="rId2" Type="http://schemas.openxmlformats.org/officeDocument/2006/relationships/image" Target="../media/image4.jpeg"/><Relationship Id="rId1" Type="http://schemas.openxmlformats.org/officeDocument/2006/relationships/slideLayout" Target="../slideLayouts/slideLayout2.xml"/></Relationships>
</file>

<file path=ppt/slides/_rels/slide8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_rels/slide9.xml.rels><?xml version="1.0" encoding="UTF-8" standalone="yes"?>
<Relationships xmlns="http://schemas.openxmlformats.org/package/2006/relationships"><Relationship Id="rId2" Type="http://schemas.openxmlformats.org/officeDocument/2006/relationships/image" Target="../media/image5.jpeg"/><Relationship Id="rId1" Type="http://schemas.openxmlformats.org/officeDocument/2006/relationships/slideLayout" Target="../slideLayouts/slideLayout2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extBox 3"/>
          <p:cNvSpPr txBox="1"/>
          <p:nvPr/>
        </p:nvSpPr>
        <p:spPr>
          <a:xfrm>
            <a:off x="5865862" y="3429105"/>
            <a:ext cx="5759283" cy="400110"/>
          </a:xfrm>
          <a:prstGeom prst="rect">
            <a:avLst/>
          </a:prstGeom>
          <a:noFill/>
        </p:spPr>
        <p:txBody>
          <a:bodyPr wrap="square" anchor="t">
            <a:spAutoFit/>
          </a:bodyPr>
          <a:lstStyle>
            <a:defPPr>
              <a:defRPr lang="ko-KR"/>
            </a:defPPr>
            <a:lvl1pPr marL="0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>
              <a:defRPr/>
            </a:pPr>
            <a:r>
              <a:rPr lang="en-US" altLang="ko-KR" sz="2000" b="1" dirty="0">
                <a:latin typeface="Arial" pitchFamily="34" charset="0"/>
                <a:cs typeface="Arial" pitchFamily="34" charset="0"/>
              </a:rPr>
              <a:t>By: Eric Patterson</a:t>
            </a:r>
            <a:r>
              <a:rPr lang="en-US" altLang="ko-KR" sz="1600" b="1" dirty="0">
                <a:latin typeface="Arial" pitchFamily="34" charset="0"/>
                <a:cs typeface="Arial" pitchFamily="34" charset="0"/>
              </a:rPr>
              <a:t> </a:t>
            </a:r>
            <a:endParaRPr lang="en-US"/>
          </a:p>
        </p:txBody>
      </p:sp>
      <p:sp>
        <p:nvSpPr>
          <p:cNvPr id="5" name="TextBox 1"/>
          <p:cNvSpPr txBox="1">
            <a:spLocks noChangeArrowheads="1"/>
          </p:cNvSpPr>
          <p:nvPr/>
        </p:nvSpPr>
        <p:spPr bwMode="auto">
          <a:xfrm>
            <a:off x="5865862" y="2032826"/>
            <a:ext cx="6419065" cy="1400383"/>
          </a:xfrm>
          <a:prstGeom prst="rect">
            <a:avLst/>
          </a:prstGeom>
          <a:noFill/>
          <a:ln w="9525">
            <a:noFill/>
            <a:miter lim="800000"/>
            <a:headEnd/>
            <a:tailEnd/>
          </a:ln>
        </p:spPr>
        <p:txBody>
          <a:bodyPr wrap="square" anchor="t">
            <a:spAutoFit/>
          </a:bodyPr>
          <a:lstStyle>
            <a:defPPr>
              <a:defRPr lang="ko-KR"/>
            </a:defPPr>
            <a:lvl1pPr marL="0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1pPr>
            <a:lvl2pPr marL="609585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1219170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828754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2438339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3047924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3657509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4267093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4876678" algn="l" defTabSz="1219170" rtl="0" eaLnBrk="1" latinLnBrk="1" hangingPunct="1">
              <a:defRPr sz="24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r>
              <a:rPr lang="en-US" altLang="ko-KR" sz="4250" b="1">
                <a:latin typeface="Arial"/>
                <a:cs typeface="Arial"/>
              </a:rPr>
              <a:t>Scalable Forecasting with Webpage Views</a:t>
            </a:r>
            <a:endParaRPr lang="en-US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03447833"/>
      </p:ext>
    </p:extLst>
  </p:cSld>
  <p:clrMapOvr>
    <a:masterClrMapping/>
  </p:clrMapOvr>
</p:sld>
</file>

<file path=ppt/slides/slide10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Manual Forecasting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B725E79-4F36-4FDD-9283-063F400EFD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677430095"/>
      </p:ext>
    </p:extLst>
  </p:cSld>
  <p:clrMapOvr>
    <a:masterClrMapping/>
  </p:clrMapOvr>
</p:sld>
</file>

<file path=ppt/slides/slide1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E9BF8E18-B4FD-CA43-8452-BAF95BDD4C3C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0000"/>
          </a:blip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Manual Forecasting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B725E79-4F36-4FDD-9283-063F400EFD52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2646" r="142" b="-214"/>
          <a:stretch/>
        </p:blipFill>
        <p:spPr>
          <a:xfrm>
            <a:off x="8231545" y="1825625"/>
            <a:ext cx="1123430" cy="436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43141969"/>
      </p:ext>
    </p:extLst>
  </p:cSld>
  <p:clrMapOvr>
    <a:masterClrMapping/>
  </p:clrMapOvr>
</p:sld>
</file>

<file path=ppt/slides/slide1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cs typeface="Calibri Light"/>
              </a:rPr>
              <a:t>Process Automation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A2482C-63C3-4466-BB7E-59CF6158B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endParaRPr lang="en-US" dirty="0">
              <a:cs typeface="Calibri"/>
            </a:endParaRPr>
          </a:p>
          <a:p>
            <a:r>
              <a:rPr lang="en">
                <a:solidFill>
                  <a:schemeClr val="lt1"/>
                </a:solidFill>
                <a:cs typeface="Calibri"/>
              </a:rPr>
              <a:t>odel data manually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55884161"/>
      </p:ext>
    </p:extLst>
  </p:cSld>
  <p:clrMapOvr>
    <a:masterClrMapping/>
  </p:clrMapOvr>
</p:sld>
</file>

<file path=ppt/slides/slide1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cs typeface="Calibri Light"/>
              </a:rPr>
              <a:t>Process Automation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A2482C-63C3-4466-BB7E-59CF6158B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Feature Selection: Create a rules set</a:t>
            </a:r>
          </a:p>
        </p:txBody>
      </p:sp>
    </p:spTree>
    <p:extLst>
      <p:ext uri="{BB962C8B-B14F-4D97-AF65-F5344CB8AC3E}">
        <p14:creationId xmlns:p14="http://schemas.microsoft.com/office/powerpoint/2010/main" val="4208819499"/>
      </p:ext>
    </p:extLst>
  </p:cSld>
  <p:clrMapOvr>
    <a:masterClrMapping/>
  </p:clrMapOvr>
</p:sld>
</file>

<file path=ppt/slides/slide1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Process Automation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A2482C-63C3-4466-BB7E-59CF6158B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Feature Selection: Create a rules set</a:t>
            </a:r>
          </a:p>
          <a:p>
            <a:r>
              <a:rPr lang="en-US" dirty="0">
                <a:cs typeface="Calibri"/>
              </a:rPr>
              <a:t>Model Selection: Test each fit on a test set</a:t>
            </a:r>
          </a:p>
        </p:txBody>
      </p:sp>
    </p:spTree>
    <p:extLst>
      <p:ext uri="{BB962C8B-B14F-4D97-AF65-F5344CB8AC3E}">
        <p14:creationId xmlns:p14="http://schemas.microsoft.com/office/powerpoint/2010/main" val="1153836852"/>
      </p:ext>
    </p:extLst>
  </p:cSld>
  <p:clrMapOvr>
    <a:masterClrMapping/>
  </p:clrMapOvr>
</p:sld>
</file>

<file path=ppt/slides/slide1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Process Automation</a:t>
            </a:r>
          </a:p>
        </p:txBody>
      </p:sp>
      <p:sp>
        <p:nvSpPr>
          <p:cNvPr id="5" name="Content Placeholder 4">
            <a:extLst>
              <a:ext uri="{FF2B5EF4-FFF2-40B4-BE49-F238E27FC236}">
                <a16:creationId xmlns:a16="http://schemas.microsoft.com/office/drawing/2014/main" id="{57A2482C-63C3-4466-BB7E-59CF6158B409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 dirty="0">
                <a:cs typeface="Calibri"/>
              </a:rPr>
              <a:t>Feature Selection: Create a rules set</a:t>
            </a:r>
          </a:p>
          <a:p>
            <a:r>
              <a:rPr lang="en-US" dirty="0">
                <a:cs typeface="Calibri"/>
              </a:rPr>
              <a:t>Model Selection: Test each fit on a test set</a:t>
            </a:r>
          </a:p>
          <a:p>
            <a:r>
              <a:rPr lang="en-US" dirty="0">
                <a:cs typeface="Calibri"/>
              </a:rPr>
              <a:t>Scale using pipeline on AWS</a:t>
            </a:r>
          </a:p>
        </p:txBody>
      </p:sp>
    </p:spTree>
    <p:extLst>
      <p:ext uri="{BB962C8B-B14F-4D97-AF65-F5344CB8AC3E}">
        <p14:creationId xmlns:p14="http://schemas.microsoft.com/office/powerpoint/2010/main" val="2749650361"/>
      </p:ext>
    </p:extLst>
  </p:cSld>
  <p:clrMapOvr>
    <a:masterClrMapping/>
  </p:clrMapOvr>
</p:sld>
</file>

<file path=ppt/slides/slide1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F247-AAA1-43FC-A7B5-51415D48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AWS Pipeline Architecture</a:t>
            </a:r>
          </a:p>
        </p:txBody>
      </p:sp>
    </p:spTree>
    <p:extLst>
      <p:ext uri="{BB962C8B-B14F-4D97-AF65-F5344CB8AC3E}">
        <p14:creationId xmlns:p14="http://schemas.microsoft.com/office/powerpoint/2010/main" val="703558367"/>
      </p:ext>
    </p:extLst>
  </p:cSld>
  <p:clrMapOvr>
    <a:masterClrMapping/>
  </p:clrMapOvr>
</p:sld>
</file>

<file path=ppt/slides/slide1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F247-AAA1-43FC-A7B5-51415D48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AWS Pipeline Architecture</a:t>
            </a:r>
            <a:endParaRPr lang="en-US" dirty="0">
              <a:ea typeface="+mj-lt"/>
              <a:cs typeface="+mj-lt"/>
            </a:endParaRPr>
          </a:p>
        </p:txBody>
      </p:sp>
      <p:pic>
        <p:nvPicPr>
          <p:cNvPr id="9" name="Picture 6" descr="A picture containing cup&#10;&#10;Description generated with very high confidence">
            <a:extLst>
              <a:ext uri="{FF2B5EF4-FFF2-40B4-BE49-F238E27FC236}">
                <a16:creationId xmlns:a16="http://schemas.microsoft.com/office/drawing/2014/main" id="{A2F1B25F-F4E6-4AAD-9F49-8D52499F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36" y="2136001"/>
            <a:ext cx="2855217" cy="2855217"/>
          </a:xfrm>
          <a:prstGeom prst="rect">
            <a:avLst/>
          </a:prstGeom>
        </p:spPr>
      </p:pic>
      <p:sp>
        <p:nvSpPr>
          <p:cNvPr id="18" name="TextBox 17">
            <a:extLst>
              <a:ext uri="{FF2B5EF4-FFF2-40B4-BE49-F238E27FC236}">
                <a16:creationId xmlns:a16="http://schemas.microsoft.com/office/drawing/2014/main" id="{F66BC704-71CE-4A6B-A32D-B58F15E80228}"/>
              </a:ext>
            </a:extLst>
          </p:cNvPr>
          <p:cNvSpPr txBox="1"/>
          <p:nvPr/>
        </p:nvSpPr>
        <p:spPr>
          <a:xfrm>
            <a:off x="22302" y="468722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S3 Source Bucket</a:t>
            </a:r>
          </a:p>
        </p:txBody>
      </p:sp>
    </p:spTree>
    <p:extLst>
      <p:ext uri="{BB962C8B-B14F-4D97-AF65-F5344CB8AC3E}">
        <p14:creationId xmlns:p14="http://schemas.microsoft.com/office/powerpoint/2010/main" val="388737324"/>
      </p:ext>
    </p:extLst>
  </p:cSld>
  <p:clrMapOvr>
    <a:masterClrMapping/>
  </p:clrMapOvr>
</p:sld>
</file>

<file path=ppt/slides/slide1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F247-AAA1-43FC-A7B5-51415D48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AWS Pipeline Architecture</a:t>
            </a:r>
            <a:endParaRPr lang="en-US" dirty="0"/>
          </a:p>
        </p:txBody>
      </p:sp>
      <p:pic>
        <p:nvPicPr>
          <p:cNvPr id="9" name="Picture 6" descr="A picture containing cup&#10;&#10;Description generated with very high confidence">
            <a:extLst>
              <a:ext uri="{FF2B5EF4-FFF2-40B4-BE49-F238E27FC236}">
                <a16:creationId xmlns:a16="http://schemas.microsoft.com/office/drawing/2014/main" id="{A2F1B25F-F4E6-4AAD-9F49-8D52499F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36" y="2136001"/>
            <a:ext cx="2855217" cy="285521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44FF2047-5831-4452-AD9A-11B7430E5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815" y="2254406"/>
            <a:ext cx="3644590" cy="2423531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95B00D60-D818-4322-9772-967097B8AF02}"/>
              </a:ext>
            </a:extLst>
          </p:cNvPr>
          <p:cNvSpPr/>
          <p:nvPr/>
        </p:nvSpPr>
        <p:spPr>
          <a:xfrm>
            <a:off x="2586674" y="3381831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6BC704-71CE-4A6B-A32D-B58F15E80228}"/>
              </a:ext>
            </a:extLst>
          </p:cNvPr>
          <p:cNvSpPr txBox="1"/>
          <p:nvPr/>
        </p:nvSpPr>
        <p:spPr>
          <a:xfrm>
            <a:off x="22302" y="468722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S3 Source Bucket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54D2FA-9AE4-4E75-8B79-7D745D8095D4}"/>
              </a:ext>
            </a:extLst>
          </p:cNvPr>
          <p:cNvSpPr txBox="1"/>
          <p:nvPr/>
        </p:nvSpPr>
        <p:spPr>
          <a:xfrm>
            <a:off x="3256155" y="47243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Lambda</a:t>
            </a:r>
            <a:r>
              <a:rPr lang="en-US">
                <a:cs typeface="Calibri"/>
              </a:rPr>
              <a:t> Function</a:t>
            </a:r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049657106"/>
      </p:ext>
    </p:extLst>
  </p:cSld>
  <p:clrMapOvr>
    <a:masterClrMapping/>
  </p:clrMapOvr>
</p:sld>
</file>

<file path=ppt/slides/slide1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F247-AAA1-43FC-A7B5-51415D48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AWS Pipeline Architecture</a:t>
            </a:r>
            <a:endParaRPr lang="en-US" dirty="0"/>
          </a:p>
        </p:txBody>
      </p:sp>
      <p:pic>
        <p:nvPicPr>
          <p:cNvPr id="9" name="Picture 6" descr="A picture containing cup&#10;&#10;Description generated with very high confidence">
            <a:extLst>
              <a:ext uri="{FF2B5EF4-FFF2-40B4-BE49-F238E27FC236}">
                <a16:creationId xmlns:a16="http://schemas.microsoft.com/office/drawing/2014/main" id="{A2F1B25F-F4E6-4AAD-9F49-8D52499F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36" y="2136001"/>
            <a:ext cx="2855217" cy="285521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44FF2047-5831-4452-AD9A-11B7430E5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815" y="2254406"/>
            <a:ext cx="3644590" cy="2423531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2C65DD17-38CD-48A1-946A-22546EE7B9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449" y="2549912"/>
            <a:ext cx="2129883" cy="2111298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95B00D60-D818-4322-9772-967097B8AF02}"/>
              </a:ext>
            </a:extLst>
          </p:cNvPr>
          <p:cNvSpPr/>
          <p:nvPr/>
        </p:nvSpPr>
        <p:spPr>
          <a:xfrm>
            <a:off x="2586674" y="3381831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6BC704-71CE-4A6B-A32D-B58F15E80228}"/>
              </a:ext>
            </a:extLst>
          </p:cNvPr>
          <p:cNvSpPr txBox="1"/>
          <p:nvPr/>
        </p:nvSpPr>
        <p:spPr>
          <a:xfrm>
            <a:off x="22302" y="468722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S3 Source Bucket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54D2FA-9AE4-4E75-8B79-7D745D8095D4}"/>
              </a:ext>
            </a:extLst>
          </p:cNvPr>
          <p:cNvSpPr txBox="1"/>
          <p:nvPr/>
        </p:nvSpPr>
        <p:spPr>
          <a:xfrm>
            <a:off x="3256155" y="47243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Lambda</a:t>
            </a:r>
            <a:r>
              <a:rPr lang="en-US">
                <a:cs typeface="Calibri"/>
              </a:rPr>
              <a:t> Function</a:t>
            </a:r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CD7B14-AE0F-460E-8EF6-0686AA0026F2}"/>
              </a:ext>
            </a:extLst>
          </p:cNvPr>
          <p:cNvSpPr txBox="1"/>
          <p:nvPr/>
        </p:nvSpPr>
        <p:spPr>
          <a:xfrm>
            <a:off x="6406375" y="5932448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XgBoost Model</a:t>
            </a:r>
            <a:endParaRPr lang="en-US" dirty="0">
              <a:cs typeface="Calibri"/>
            </a:endParaRPr>
          </a:p>
        </p:txBody>
      </p:sp>
      <p:pic>
        <p:nvPicPr>
          <p:cNvPr id="24" name="Picture 13" descr="A close up of a sign&#10;&#10;Description generated with high confidence">
            <a:extLst>
              <a:ext uri="{FF2B5EF4-FFF2-40B4-BE49-F238E27FC236}">
                <a16:creationId xmlns:a16="http://schemas.microsoft.com/office/drawing/2014/main" id="{D126C0BC-95E2-4A8A-8CBC-FBCA14F48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3034" y="998034"/>
            <a:ext cx="2129883" cy="2111298"/>
          </a:xfrm>
          <a:prstGeom prst="rect">
            <a:avLst/>
          </a:prstGeom>
        </p:spPr>
      </p:pic>
      <p:pic>
        <p:nvPicPr>
          <p:cNvPr id="25" name="Picture 13" descr="A close up of a sign&#10;&#10;Description generated with high confidence">
            <a:extLst>
              <a:ext uri="{FF2B5EF4-FFF2-40B4-BE49-F238E27FC236}">
                <a16:creationId xmlns:a16="http://schemas.microsoft.com/office/drawing/2014/main" id="{9DCA279D-0730-4D99-8A43-1F7D73BF9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449" y="4120375"/>
            <a:ext cx="2129883" cy="2111298"/>
          </a:xfrm>
          <a:prstGeom prst="rect">
            <a:avLst/>
          </a:prstGeom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8A6665B5-E1FE-4D02-AA8A-99BA049CC961}"/>
              </a:ext>
            </a:extLst>
          </p:cNvPr>
          <p:cNvSpPr/>
          <p:nvPr/>
        </p:nvSpPr>
        <p:spPr>
          <a:xfrm>
            <a:off x="6090015" y="3381830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C8FE1DC5-84C1-4D81-97F9-B2B7CC380BAD}"/>
              </a:ext>
            </a:extLst>
          </p:cNvPr>
          <p:cNvSpPr/>
          <p:nvPr/>
        </p:nvSpPr>
        <p:spPr>
          <a:xfrm rot="1920000">
            <a:off x="6108599" y="4673513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617EC1BE-CA07-4C88-A4C5-F4FDD95C898F}"/>
              </a:ext>
            </a:extLst>
          </p:cNvPr>
          <p:cNvSpPr/>
          <p:nvPr/>
        </p:nvSpPr>
        <p:spPr>
          <a:xfrm rot="-2040000">
            <a:off x="6090014" y="2043683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7B13A6-4DEC-4082-8B50-81846EB14136}"/>
              </a:ext>
            </a:extLst>
          </p:cNvPr>
          <p:cNvSpPr txBox="1"/>
          <p:nvPr/>
        </p:nvSpPr>
        <p:spPr>
          <a:xfrm>
            <a:off x="6406375" y="420400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Prophet Model</a:t>
            </a:r>
            <a:endParaRPr lang="en-US" dirty="0">
              <a:cs typeface="Calibr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93CD6BD-1F34-41ED-9502-7DC51E1BE5FC}"/>
              </a:ext>
            </a:extLst>
          </p:cNvPr>
          <p:cNvSpPr txBox="1"/>
          <p:nvPr/>
        </p:nvSpPr>
        <p:spPr>
          <a:xfrm>
            <a:off x="6406374" y="2642838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ARIMA Model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1034620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DD4C6-622F-437B-942E-3601DF02B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102" y="374419"/>
            <a:ext cx="10515600" cy="1279100"/>
          </a:xfrm>
        </p:spPr>
        <p:txBody>
          <a:bodyPr/>
          <a:lstStyle/>
          <a:p>
            <a:pPr algn="ctr"/>
            <a:r>
              <a:rPr lang="en-US">
                <a:cs typeface="Calibri Light"/>
              </a:rPr>
              <a:t>Process</a:t>
            </a:r>
            <a:endParaRPr lang="en-US"/>
          </a:p>
        </p:txBody>
      </p:sp>
      <p:sp>
        <p:nvSpPr>
          <p:cNvPr id="5" name="Google Shape;67;p13">
            <a:extLst>
              <a:ext uri="{FF2B5EF4-FFF2-40B4-BE49-F238E27FC236}">
                <a16:creationId xmlns:a16="http://schemas.microsoft.com/office/drawing/2014/main" id="{5ED99264-E854-4482-8D03-2BE8E2494AFD}"/>
              </a:ext>
            </a:extLst>
          </p:cNvPr>
          <p:cNvSpPr/>
          <p:nvPr/>
        </p:nvSpPr>
        <p:spPr>
          <a:xfrm>
            <a:off x="528921" y="2894830"/>
            <a:ext cx="2959929" cy="127278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500" tIns="162500" rIns="162500" bIns="1625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69D20F-1E4E-4BAA-A093-70F2358E50D8}"/>
              </a:ext>
            </a:extLst>
          </p:cNvPr>
          <p:cNvSpPr txBox="1"/>
          <p:nvPr/>
        </p:nvSpPr>
        <p:spPr>
          <a:xfrm>
            <a:off x="886522" y="3339790"/>
            <a:ext cx="186968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Gather Data</a:t>
            </a:r>
          </a:p>
        </p:txBody>
      </p:sp>
      <p:pic>
        <p:nvPicPr>
          <p:cNvPr id="6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AE1199FD-4BE9-48C3-95BA-2848BD9146D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5099910" y="1909259"/>
            <a:ext cx="5402593" cy="35986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39997471"/>
      </p:ext>
    </p:extLst>
  </p:cSld>
  <p:clrMapOvr>
    <a:masterClrMapping/>
  </p:clrMapOvr>
</p:sld>
</file>

<file path=ppt/slides/slide20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F247-AAA1-43FC-A7B5-51415D48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AWS Pipeline Architecture</a:t>
            </a:r>
            <a:endParaRPr lang="en-US" dirty="0"/>
          </a:p>
        </p:txBody>
      </p:sp>
      <p:pic>
        <p:nvPicPr>
          <p:cNvPr id="9" name="Picture 6" descr="A picture containing cup&#10;&#10;Description generated with very high confidence">
            <a:extLst>
              <a:ext uri="{FF2B5EF4-FFF2-40B4-BE49-F238E27FC236}">
                <a16:creationId xmlns:a16="http://schemas.microsoft.com/office/drawing/2014/main" id="{A2F1B25F-F4E6-4AAD-9F49-8D52499F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36" y="2136001"/>
            <a:ext cx="2855217" cy="285521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44FF2047-5831-4452-AD9A-11B7430E5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815" y="2254406"/>
            <a:ext cx="3644590" cy="2423531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2C65DD17-38CD-48A1-946A-22546EE7B9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449" y="2549912"/>
            <a:ext cx="2129883" cy="2111298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95B00D60-D818-4322-9772-967097B8AF02}"/>
              </a:ext>
            </a:extLst>
          </p:cNvPr>
          <p:cNvSpPr/>
          <p:nvPr/>
        </p:nvSpPr>
        <p:spPr>
          <a:xfrm>
            <a:off x="2586674" y="3381831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6BC704-71CE-4A6B-A32D-B58F15E80228}"/>
              </a:ext>
            </a:extLst>
          </p:cNvPr>
          <p:cNvSpPr txBox="1"/>
          <p:nvPr/>
        </p:nvSpPr>
        <p:spPr>
          <a:xfrm>
            <a:off x="22302" y="468722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S3 Source Bucket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54D2FA-9AE4-4E75-8B79-7D745D8095D4}"/>
              </a:ext>
            </a:extLst>
          </p:cNvPr>
          <p:cNvSpPr txBox="1"/>
          <p:nvPr/>
        </p:nvSpPr>
        <p:spPr>
          <a:xfrm>
            <a:off x="3256155" y="47243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Lambda</a:t>
            </a:r>
            <a:r>
              <a:rPr lang="en-US">
                <a:cs typeface="Calibri"/>
              </a:rPr>
              <a:t> Function</a:t>
            </a:r>
            <a:endParaRPr lang="en-US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8A6665B5-E1FE-4D02-AA8A-99BA049CC961}"/>
              </a:ext>
            </a:extLst>
          </p:cNvPr>
          <p:cNvSpPr/>
          <p:nvPr/>
        </p:nvSpPr>
        <p:spPr>
          <a:xfrm>
            <a:off x="6090015" y="3381830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7B13A6-4DEC-4082-8B50-81846EB14136}"/>
              </a:ext>
            </a:extLst>
          </p:cNvPr>
          <p:cNvSpPr txBox="1"/>
          <p:nvPr/>
        </p:nvSpPr>
        <p:spPr>
          <a:xfrm>
            <a:off x="6406375" y="420400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Prophet Model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621652469"/>
      </p:ext>
    </p:extLst>
  </p:cSld>
  <p:clrMapOvr>
    <a:masterClrMapping/>
  </p:clrMapOvr>
</p:sld>
</file>

<file path=ppt/slides/slide2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F247-AAA1-43FC-A7B5-51415D48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AWS Pipeline Architecture</a:t>
            </a:r>
            <a:endParaRPr lang="en-US" dirty="0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5EB889E3-86B3-44B2-B2E8-E7A4013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0793" y="2178745"/>
            <a:ext cx="2780876" cy="2799461"/>
          </a:xfrm>
          <a:prstGeom prst="rect">
            <a:avLst/>
          </a:prstGeom>
        </p:spPr>
      </p:pic>
      <p:pic>
        <p:nvPicPr>
          <p:cNvPr id="9" name="Picture 6" descr="A picture containing cup&#10;&#10;Description generated with very high confidence">
            <a:extLst>
              <a:ext uri="{FF2B5EF4-FFF2-40B4-BE49-F238E27FC236}">
                <a16:creationId xmlns:a16="http://schemas.microsoft.com/office/drawing/2014/main" id="{A2F1B25F-F4E6-4AAD-9F49-8D52499F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36" y="2136001"/>
            <a:ext cx="2855217" cy="285521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44FF2047-5831-4452-AD9A-11B7430E5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815" y="2254406"/>
            <a:ext cx="3644590" cy="2423531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2C65DD17-38CD-48A1-946A-22546EE7B9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449" y="2549912"/>
            <a:ext cx="2129883" cy="2111298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95B00D60-D818-4322-9772-967097B8AF02}"/>
              </a:ext>
            </a:extLst>
          </p:cNvPr>
          <p:cNvSpPr/>
          <p:nvPr/>
        </p:nvSpPr>
        <p:spPr>
          <a:xfrm>
            <a:off x="2586674" y="3381831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6BC704-71CE-4A6B-A32D-B58F15E80228}"/>
              </a:ext>
            </a:extLst>
          </p:cNvPr>
          <p:cNvSpPr txBox="1"/>
          <p:nvPr/>
        </p:nvSpPr>
        <p:spPr>
          <a:xfrm>
            <a:off x="22302" y="468722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S3 Source Bucket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1762FF-6A5B-4301-B8EF-A76FAC117B9B}"/>
              </a:ext>
            </a:extLst>
          </p:cNvPr>
          <p:cNvSpPr txBox="1"/>
          <p:nvPr/>
        </p:nvSpPr>
        <p:spPr>
          <a:xfrm>
            <a:off x="9324277" y="47243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Destination Bucket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54D2FA-9AE4-4E75-8B79-7D745D8095D4}"/>
              </a:ext>
            </a:extLst>
          </p:cNvPr>
          <p:cNvSpPr txBox="1"/>
          <p:nvPr/>
        </p:nvSpPr>
        <p:spPr>
          <a:xfrm>
            <a:off x="3256155" y="47243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Lambda</a:t>
            </a:r>
            <a:r>
              <a:rPr lang="en-US">
                <a:cs typeface="Calibri"/>
              </a:rPr>
              <a:t> Function</a:t>
            </a:r>
            <a:endParaRPr lang="en-US"/>
          </a:p>
        </p:txBody>
      </p:sp>
      <p:sp>
        <p:nvSpPr>
          <p:cNvPr id="29" name="Arrow: Right 28">
            <a:extLst>
              <a:ext uri="{FF2B5EF4-FFF2-40B4-BE49-F238E27FC236}">
                <a16:creationId xmlns:a16="http://schemas.microsoft.com/office/drawing/2014/main" id="{8A6665B5-E1FE-4D02-AA8A-99BA049CC961}"/>
              </a:ext>
            </a:extLst>
          </p:cNvPr>
          <p:cNvSpPr/>
          <p:nvPr/>
        </p:nvSpPr>
        <p:spPr>
          <a:xfrm>
            <a:off x="6090015" y="3381830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EDF8CF5F-B001-4F56-8D8E-8D7EE5A4E1D5}"/>
              </a:ext>
            </a:extLst>
          </p:cNvPr>
          <p:cNvSpPr/>
          <p:nvPr/>
        </p:nvSpPr>
        <p:spPr>
          <a:xfrm>
            <a:off x="8803478" y="3381830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7B13A6-4DEC-4082-8B50-81846EB14136}"/>
              </a:ext>
            </a:extLst>
          </p:cNvPr>
          <p:cNvSpPr txBox="1"/>
          <p:nvPr/>
        </p:nvSpPr>
        <p:spPr>
          <a:xfrm>
            <a:off x="6406375" y="420400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Prophet Model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43157533"/>
      </p:ext>
    </p:extLst>
  </p:cSld>
  <p:clrMapOvr>
    <a:masterClrMapping/>
  </p:clrMapOvr>
</p:sld>
</file>

<file path=ppt/slides/slide2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8506AE8-BE28-4789-BBC6-6C95851E32F5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/>
              <a:t>Summary of Findings</a:t>
            </a:r>
            <a:endParaRPr lang="en-US" dirty="0">
              <a:cs typeface="Calibri Light"/>
            </a:endParaRP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2724EE72-ECD1-45D6-BDC6-A237325C2174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pPr marL="0" indent="0">
              <a:buNone/>
            </a:pPr>
            <a:r>
              <a:rPr lang="en-US">
                <a:cs typeface="Calibri"/>
              </a:rPr>
              <a:t>Model use summary:</a:t>
            </a:r>
            <a:endParaRPr lang="en-US" dirty="0">
              <a:cs typeface="Calibri"/>
            </a:endParaRPr>
          </a:p>
          <a:p>
            <a:pPr marL="457200" lvl="1" indent="0">
              <a:buNone/>
            </a:pPr>
            <a:r>
              <a:rPr lang="en-US">
                <a:cs typeface="Calibri"/>
              </a:rPr>
              <a:t>56% Arima</a:t>
            </a:r>
            <a:endParaRPr lang="en-US"/>
          </a:p>
          <a:p>
            <a:pPr marL="457200" lvl="1" indent="0">
              <a:buNone/>
            </a:pPr>
            <a:r>
              <a:rPr lang="en-US">
                <a:cs typeface="Calibri"/>
              </a:rPr>
              <a:t>27% Xg Boost</a:t>
            </a:r>
          </a:p>
          <a:p>
            <a:pPr marL="457200" lvl="1" indent="0">
              <a:buNone/>
            </a:pPr>
            <a:r>
              <a:rPr lang="en-US">
                <a:cs typeface="Calibri"/>
              </a:rPr>
              <a:t>17% Prophet</a:t>
            </a:r>
          </a:p>
          <a:p>
            <a:pPr marL="457200" lvl="1" indent="0">
              <a:buNone/>
            </a:pPr>
            <a:endParaRPr lang="en-US" dirty="0">
              <a:cs typeface="Calibri"/>
            </a:endParaRPr>
          </a:p>
          <a:p>
            <a:pPr marL="0" lvl="1">
              <a:buNone/>
            </a:pPr>
            <a:r>
              <a:rPr lang="en-US" sz="2800">
                <a:cs typeface="Calibri"/>
              </a:rPr>
              <a:t>29% average MSE Reduction over single model forecasting</a:t>
            </a:r>
            <a:endParaRPr lang="en-US" sz="2800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3459871133"/>
      </p:ext>
    </p:extLst>
  </p:cSld>
  <p:clrMapOvr>
    <a:masterClrMapping/>
  </p:clrMapOvr>
</p:sld>
</file>

<file path=ppt/slides/slide2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73E76B1-4C1C-4DAA-9EE0-002148B0C751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>
                <a:cs typeface="Calibri Light"/>
              </a:rPr>
              <a:t>Scalable Modeling Applications</a:t>
            </a:r>
            <a:endParaRPr lang="en-US"/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8592313-A07C-46BC-AB89-8850C2CCD306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 vert="horz" lIns="91440" tIns="45720" rIns="91440" bIns="45720" rtlCol="0" anchor="t">
            <a:normAutofit/>
          </a:bodyPr>
          <a:lstStyle/>
          <a:p>
            <a:r>
              <a:rPr lang="en-US">
                <a:cs typeface="Calibri"/>
              </a:rPr>
              <a:t>Automated Reporting</a:t>
            </a:r>
          </a:p>
          <a:p>
            <a:r>
              <a:rPr lang="en-US">
                <a:cs typeface="Calibri"/>
              </a:rPr>
              <a:t>Sales Forecasting</a:t>
            </a:r>
          </a:p>
          <a:p>
            <a:r>
              <a:rPr lang="en-US">
                <a:cs typeface="Calibri"/>
              </a:rPr>
              <a:t>Anomaly Detection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56206809"/>
      </p:ext>
    </p:extLst>
  </p:cSld>
  <p:clrMapOvr>
    <a:masterClrMapping/>
  </p:clrMapOvr>
</p:sld>
</file>

<file path=ppt/slides/slide2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A2B0CC3D-C4D2-4EB4-82E2-DD0A6DDBAE0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Thank You</a:t>
            </a:r>
          </a:p>
        </p:txBody>
      </p:sp>
      <p:pic>
        <p:nvPicPr>
          <p:cNvPr id="5" name="Picture 5" descr="A person smiling for the camera&#10;&#10;Description generated with very high confidence">
            <a:extLst>
              <a:ext uri="{FF2B5EF4-FFF2-40B4-BE49-F238E27FC236}">
                <a16:creationId xmlns:a16="http://schemas.microsoft.com/office/drawing/2014/main" id="{BBF81667-1F67-4A2B-BEEB-28E6FA5EF603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8440634" y="1156551"/>
            <a:ext cx="2614781" cy="3570753"/>
          </a:xfrm>
          <a:prstGeom prst="rect">
            <a:avLst/>
          </a:prstGeom>
        </p:spPr>
      </p:pic>
      <p:sp>
        <p:nvSpPr>
          <p:cNvPr id="7" name="TextBox 6">
            <a:extLst>
              <a:ext uri="{FF2B5EF4-FFF2-40B4-BE49-F238E27FC236}">
                <a16:creationId xmlns:a16="http://schemas.microsoft.com/office/drawing/2014/main" id="{2A8BCECE-AA82-4523-940B-721025684848}"/>
              </a:ext>
            </a:extLst>
          </p:cNvPr>
          <p:cNvSpPr txBox="1"/>
          <p:nvPr/>
        </p:nvSpPr>
        <p:spPr>
          <a:xfrm>
            <a:off x="840059" y="1694985"/>
            <a:ext cx="8095785" cy="4216539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r>
              <a:rPr lang="en-US" sz="2800" dirty="0">
                <a:cs typeface="Calibri"/>
              </a:rPr>
              <a:t>Eric Patterson</a:t>
            </a:r>
          </a:p>
          <a:p>
            <a:endParaRPr lang="en-US" sz="2800" dirty="0">
              <a:cs typeface="Calibri"/>
            </a:endParaRPr>
          </a:p>
          <a:p>
            <a:r>
              <a:rPr lang="en-US" sz="2800" dirty="0">
                <a:cs typeface="Calibri"/>
              </a:rPr>
              <a:t>LinkedIn: e-</a:t>
            </a:r>
            <a:r>
              <a:rPr lang="en-US" sz="2800" dirty="0" err="1">
                <a:cs typeface="Calibri"/>
              </a:rPr>
              <a:t>patterson</a:t>
            </a:r>
            <a:endParaRPr lang="en-US" sz="2800" dirty="0">
              <a:cs typeface="Calibri"/>
            </a:endParaRPr>
          </a:p>
          <a:p>
            <a:endParaRPr lang="en-US" sz="2800" dirty="0">
              <a:cs typeface="Calibri"/>
            </a:endParaRPr>
          </a:p>
          <a:p>
            <a:r>
              <a:rPr lang="en-US" sz="2800" dirty="0" err="1">
                <a:cs typeface="Calibri"/>
              </a:rPr>
              <a:t>Github</a:t>
            </a:r>
            <a:r>
              <a:rPr lang="en-US" sz="2800" dirty="0">
                <a:cs typeface="Calibri"/>
              </a:rPr>
              <a:t>: </a:t>
            </a:r>
            <a:r>
              <a:rPr lang="en-US" sz="2800" dirty="0" err="1">
                <a:cs typeface="Calibri"/>
              </a:rPr>
              <a:t>Leaferickson</a:t>
            </a:r>
          </a:p>
          <a:p>
            <a:endParaRPr lang="en-US" sz="2800" dirty="0">
              <a:cs typeface="Calibri"/>
            </a:endParaRPr>
          </a:p>
          <a:p>
            <a:r>
              <a:rPr lang="en-US" sz="2800" dirty="0">
                <a:cs typeface="Calibri"/>
              </a:rPr>
              <a:t>Twitter: I don't believe in it</a:t>
            </a: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  <a:p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2773952408"/>
      </p:ext>
    </p:extLst>
  </p:cSld>
  <p:clrMapOvr>
    <a:masterClrMapping/>
  </p:clrMapOvr>
</p:sld>
</file>

<file path=ppt/slides/slide2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F247-AAA1-43FC-A7B5-51415D48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cs typeface="Calibri Light"/>
              </a:rPr>
              <a:t>Scaling using AWS</a:t>
            </a:r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5EB889E3-86B3-44B2-B2E8-E7A4013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0793" y="2178745"/>
            <a:ext cx="2780876" cy="2799461"/>
          </a:xfrm>
          <a:prstGeom prst="rect">
            <a:avLst/>
          </a:prstGeom>
        </p:spPr>
      </p:pic>
      <p:pic>
        <p:nvPicPr>
          <p:cNvPr id="9" name="Picture 6" descr="A picture containing cup&#10;&#10;Description generated with very high confidence">
            <a:extLst>
              <a:ext uri="{FF2B5EF4-FFF2-40B4-BE49-F238E27FC236}">
                <a16:creationId xmlns:a16="http://schemas.microsoft.com/office/drawing/2014/main" id="{A2F1B25F-F4E6-4AAD-9F49-8D52499F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36" y="2136001"/>
            <a:ext cx="2855217" cy="285521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44FF2047-5831-4452-AD9A-11B7430E5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815" y="2254406"/>
            <a:ext cx="3644590" cy="2423531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2C65DD17-38CD-48A1-946A-22546EE7B9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449" y="2549912"/>
            <a:ext cx="2129883" cy="2111298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95B00D60-D818-4322-9772-967097B8AF02}"/>
              </a:ext>
            </a:extLst>
          </p:cNvPr>
          <p:cNvSpPr/>
          <p:nvPr/>
        </p:nvSpPr>
        <p:spPr>
          <a:xfrm>
            <a:off x="2586674" y="3381831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6BC704-71CE-4A6B-A32D-B58F15E80228}"/>
              </a:ext>
            </a:extLst>
          </p:cNvPr>
          <p:cNvSpPr txBox="1"/>
          <p:nvPr/>
        </p:nvSpPr>
        <p:spPr>
          <a:xfrm>
            <a:off x="22302" y="468722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S3 Source Bucket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1762FF-6A5B-4301-B8EF-A76FAC117B9B}"/>
              </a:ext>
            </a:extLst>
          </p:cNvPr>
          <p:cNvSpPr txBox="1"/>
          <p:nvPr/>
        </p:nvSpPr>
        <p:spPr>
          <a:xfrm>
            <a:off x="9324277" y="47243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Destination Bucket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54D2FA-9AE4-4E75-8B79-7D745D8095D4}"/>
              </a:ext>
            </a:extLst>
          </p:cNvPr>
          <p:cNvSpPr txBox="1"/>
          <p:nvPr/>
        </p:nvSpPr>
        <p:spPr>
          <a:xfrm>
            <a:off x="3256155" y="47243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Lambda</a:t>
            </a:r>
            <a:r>
              <a:rPr lang="en-US">
                <a:cs typeface="Calibri"/>
              </a:rPr>
              <a:t> Function</a:t>
            </a:r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CD7B14-AE0F-460E-8EF6-0686AA0026F2}"/>
              </a:ext>
            </a:extLst>
          </p:cNvPr>
          <p:cNvSpPr txBox="1"/>
          <p:nvPr/>
        </p:nvSpPr>
        <p:spPr>
          <a:xfrm>
            <a:off x="6406375" y="5932448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XgBoost Model</a:t>
            </a:r>
            <a:endParaRPr lang="en-US" dirty="0">
              <a:cs typeface="Calibri"/>
            </a:endParaRPr>
          </a:p>
        </p:txBody>
      </p:sp>
      <p:pic>
        <p:nvPicPr>
          <p:cNvPr id="24" name="Picture 13" descr="A close up of a sign&#10;&#10;Description generated with high confidence">
            <a:extLst>
              <a:ext uri="{FF2B5EF4-FFF2-40B4-BE49-F238E27FC236}">
                <a16:creationId xmlns:a16="http://schemas.microsoft.com/office/drawing/2014/main" id="{D126C0BC-95E2-4A8A-8CBC-FBCA14F48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3034" y="998034"/>
            <a:ext cx="2129883" cy="2111298"/>
          </a:xfrm>
          <a:prstGeom prst="rect">
            <a:avLst/>
          </a:prstGeom>
        </p:spPr>
      </p:pic>
      <p:pic>
        <p:nvPicPr>
          <p:cNvPr id="25" name="Picture 13" descr="A close up of a sign&#10;&#10;Description generated with high confidence">
            <a:extLst>
              <a:ext uri="{FF2B5EF4-FFF2-40B4-BE49-F238E27FC236}">
                <a16:creationId xmlns:a16="http://schemas.microsoft.com/office/drawing/2014/main" id="{9DCA279D-0730-4D99-8A43-1F7D73BF9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449" y="4120375"/>
            <a:ext cx="2129883" cy="2111298"/>
          </a:xfrm>
          <a:prstGeom prst="rect">
            <a:avLst/>
          </a:prstGeom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8A6665B5-E1FE-4D02-AA8A-99BA049CC961}"/>
              </a:ext>
            </a:extLst>
          </p:cNvPr>
          <p:cNvSpPr/>
          <p:nvPr/>
        </p:nvSpPr>
        <p:spPr>
          <a:xfrm>
            <a:off x="6090015" y="3381830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EDF8CF5F-B001-4F56-8D8E-8D7EE5A4E1D5}"/>
              </a:ext>
            </a:extLst>
          </p:cNvPr>
          <p:cNvSpPr/>
          <p:nvPr/>
        </p:nvSpPr>
        <p:spPr>
          <a:xfrm>
            <a:off x="8803478" y="3381830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C8FE1DC5-84C1-4D81-97F9-B2B7CC380BAD}"/>
              </a:ext>
            </a:extLst>
          </p:cNvPr>
          <p:cNvSpPr/>
          <p:nvPr/>
        </p:nvSpPr>
        <p:spPr>
          <a:xfrm rot="1920000">
            <a:off x="6108599" y="4673513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617EC1BE-CA07-4C88-A4C5-F4FDD95C898F}"/>
              </a:ext>
            </a:extLst>
          </p:cNvPr>
          <p:cNvSpPr/>
          <p:nvPr/>
        </p:nvSpPr>
        <p:spPr>
          <a:xfrm rot="-2040000">
            <a:off x="6090014" y="2043683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7B13A6-4DEC-4082-8B50-81846EB14136}"/>
              </a:ext>
            </a:extLst>
          </p:cNvPr>
          <p:cNvSpPr txBox="1"/>
          <p:nvPr/>
        </p:nvSpPr>
        <p:spPr>
          <a:xfrm>
            <a:off x="6406375" y="420400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Prophet Model</a:t>
            </a:r>
            <a:endParaRPr lang="en-US" dirty="0">
              <a:cs typeface="Calibr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93CD6BD-1F34-41ED-9502-7DC51E1BE5FC}"/>
              </a:ext>
            </a:extLst>
          </p:cNvPr>
          <p:cNvSpPr txBox="1"/>
          <p:nvPr/>
        </p:nvSpPr>
        <p:spPr>
          <a:xfrm>
            <a:off x="6406374" y="2642838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ARIMA Model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401014491"/>
      </p:ext>
    </p:extLst>
  </p:cSld>
  <p:clrMapOvr>
    <a:masterClrMapping/>
  </p:clrMapOvr>
</p:sld>
</file>

<file path=ppt/slides/slide2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8E2BF247-AAA1-43FC-A7B5-51415D487428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cs typeface="Calibri Light"/>
              </a:rPr>
              <a:t>Scaling using AWS</a:t>
            </a:r>
            <a:endParaRPr lang="en-US"/>
          </a:p>
        </p:txBody>
      </p:sp>
      <p:pic>
        <p:nvPicPr>
          <p:cNvPr id="6" name="Picture 6">
            <a:extLst>
              <a:ext uri="{FF2B5EF4-FFF2-40B4-BE49-F238E27FC236}">
                <a16:creationId xmlns:a16="http://schemas.microsoft.com/office/drawing/2014/main" id="{5EB889E3-86B3-44B2-B2E8-E7A40135398E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9300793" y="2178745"/>
            <a:ext cx="2780876" cy="2799461"/>
          </a:xfrm>
          <a:prstGeom prst="rect">
            <a:avLst/>
          </a:prstGeom>
        </p:spPr>
      </p:pic>
      <p:pic>
        <p:nvPicPr>
          <p:cNvPr id="9" name="Picture 6" descr="A picture containing cup&#10;&#10;Description generated with very high confidence">
            <a:extLst>
              <a:ext uri="{FF2B5EF4-FFF2-40B4-BE49-F238E27FC236}">
                <a16:creationId xmlns:a16="http://schemas.microsoft.com/office/drawing/2014/main" id="{A2F1B25F-F4E6-4AAD-9F49-8D52499F9172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-34636" y="2136001"/>
            <a:ext cx="2855217" cy="2855217"/>
          </a:xfrm>
          <a:prstGeom prst="rect">
            <a:avLst/>
          </a:prstGeom>
        </p:spPr>
      </p:pic>
      <p:pic>
        <p:nvPicPr>
          <p:cNvPr id="11" name="Picture 11">
            <a:extLst>
              <a:ext uri="{FF2B5EF4-FFF2-40B4-BE49-F238E27FC236}">
                <a16:creationId xmlns:a16="http://schemas.microsoft.com/office/drawing/2014/main" id="{44FF2047-5831-4452-AD9A-11B7430E59F9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2800815" y="2254406"/>
            <a:ext cx="3644590" cy="2423531"/>
          </a:xfrm>
          <a:prstGeom prst="rect">
            <a:avLst/>
          </a:prstGeom>
        </p:spPr>
      </p:pic>
      <p:pic>
        <p:nvPicPr>
          <p:cNvPr id="13" name="Picture 13">
            <a:extLst>
              <a:ext uri="{FF2B5EF4-FFF2-40B4-BE49-F238E27FC236}">
                <a16:creationId xmlns:a16="http://schemas.microsoft.com/office/drawing/2014/main" id="{2C65DD17-38CD-48A1-946A-22546EE7B95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449" y="2549912"/>
            <a:ext cx="2129883" cy="2111298"/>
          </a:xfrm>
          <a:prstGeom prst="rect">
            <a:avLst/>
          </a:prstGeom>
        </p:spPr>
      </p:pic>
      <p:sp>
        <p:nvSpPr>
          <p:cNvPr id="15" name="Arrow: Right 14">
            <a:extLst>
              <a:ext uri="{FF2B5EF4-FFF2-40B4-BE49-F238E27FC236}">
                <a16:creationId xmlns:a16="http://schemas.microsoft.com/office/drawing/2014/main" id="{95B00D60-D818-4322-9772-967097B8AF02}"/>
              </a:ext>
            </a:extLst>
          </p:cNvPr>
          <p:cNvSpPr/>
          <p:nvPr/>
        </p:nvSpPr>
        <p:spPr>
          <a:xfrm>
            <a:off x="2586674" y="3381831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8" name="TextBox 17">
            <a:extLst>
              <a:ext uri="{FF2B5EF4-FFF2-40B4-BE49-F238E27FC236}">
                <a16:creationId xmlns:a16="http://schemas.microsoft.com/office/drawing/2014/main" id="{F66BC704-71CE-4A6B-A32D-B58F15E80228}"/>
              </a:ext>
            </a:extLst>
          </p:cNvPr>
          <p:cNvSpPr txBox="1"/>
          <p:nvPr/>
        </p:nvSpPr>
        <p:spPr>
          <a:xfrm>
            <a:off x="22302" y="468722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S3 Source Bucket</a:t>
            </a:r>
          </a:p>
        </p:txBody>
      </p:sp>
      <p:sp>
        <p:nvSpPr>
          <p:cNvPr id="21" name="TextBox 20">
            <a:extLst>
              <a:ext uri="{FF2B5EF4-FFF2-40B4-BE49-F238E27FC236}">
                <a16:creationId xmlns:a16="http://schemas.microsoft.com/office/drawing/2014/main" id="{A01762FF-6A5B-4301-B8EF-A76FAC117B9B}"/>
              </a:ext>
            </a:extLst>
          </p:cNvPr>
          <p:cNvSpPr txBox="1"/>
          <p:nvPr/>
        </p:nvSpPr>
        <p:spPr>
          <a:xfrm>
            <a:off x="9324277" y="47243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Destination Bucket</a:t>
            </a:r>
          </a:p>
        </p:txBody>
      </p:sp>
      <p:sp>
        <p:nvSpPr>
          <p:cNvPr id="22" name="TextBox 21">
            <a:extLst>
              <a:ext uri="{FF2B5EF4-FFF2-40B4-BE49-F238E27FC236}">
                <a16:creationId xmlns:a16="http://schemas.microsoft.com/office/drawing/2014/main" id="{2654D2FA-9AE4-4E75-8B79-7D745D8095D4}"/>
              </a:ext>
            </a:extLst>
          </p:cNvPr>
          <p:cNvSpPr txBox="1"/>
          <p:nvPr/>
        </p:nvSpPr>
        <p:spPr>
          <a:xfrm>
            <a:off x="3256155" y="472439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/>
              <a:t>Lambda</a:t>
            </a:r>
            <a:r>
              <a:rPr lang="en-US">
                <a:cs typeface="Calibri"/>
              </a:rPr>
              <a:t> Function</a:t>
            </a:r>
            <a:endParaRPr lang="en-US"/>
          </a:p>
        </p:txBody>
      </p:sp>
      <p:sp>
        <p:nvSpPr>
          <p:cNvPr id="23" name="TextBox 22">
            <a:extLst>
              <a:ext uri="{FF2B5EF4-FFF2-40B4-BE49-F238E27FC236}">
                <a16:creationId xmlns:a16="http://schemas.microsoft.com/office/drawing/2014/main" id="{66CD7B14-AE0F-460E-8EF6-0686AA0026F2}"/>
              </a:ext>
            </a:extLst>
          </p:cNvPr>
          <p:cNvSpPr txBox="1"/>
          <p:nvPr/>
        </p:nvSpPr>
        <p:spPr>
          <a:xfrm>
            <a:off x="6406375" y="5932448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XgBoost Model</a:t>
            </a:r>
            <a:endParaRPr lang="en-US" dirty="0">
              <a:cs typeface="Calibri"/>
            </a:endParaRPr>
          </a:p>
        </p:txBody>
      </p:sp>
      <p:pic>
        <p:nvPicPr>
          <p:cNvPr id="24" name="Picture 13" descr="A close up of a sign&#10;&#10;Description generated with high confidence">
            <a:extLst>
              <a:ext uri="{FF2B5EF4-FFF2-40B4-BE49-F238E27FC236}">
                <a16:creationId xmlns:a16="http://schemas.microsoft.com/office/drawing/2014/main" id="{D126C0BC-95E2-4A8A-8CBC-FBCA14F489AF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713034" y="998034"/>
            <a:ext cx="2129883" cy="2111298"/>
          </a:xfrm>
          <a:prstGeom prst="rect">
            <a:avLst/>
          </a:prstGeom>
        </p:spPr>
      </p:pic>
      <p:pic>
        <p:nvPicPr>
          <p:cNvPr id="25" name="Picture 13" descr="A close up of a sign&#10;&#10;Description generated with high confidence">
            <a:extLst>
              <a:ext uri="{FF2B5EF4-FFF2-40B4-BE49-F238E27FC236}">
                <a16:creationId xmlns:a16="http://schemas.microsoft.com/office/drawing/2014/main" id="{9DCA279D-0730-4D99-8A43-1F7D73BF915B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694449" y="4120375"/>
            <a:ext cx="2129883" cy="2111298"/>
          </a:xfrm>
          <a:prstGeom prst="rect">
            <a:avLst/>
          </a:prstGeom>
        </p:spPr>
      </p:pic>
      <p:sp>
        <p:nvSpPr>
          <p:cNvPr id="29" name="Arrow: Right 28">
            <a:extLst>
              <a:ext uri="{FF2B5EF4-FFF2-40B4-BE49-F238E27FC236}">
                <a16:creationId xmlns:a16="http://schemas.microsoft.com/office/drawing/2014/main" id="{8A6665B5-E1FE-4D02-AA8A-99BA049CC961}"/>
              </a:ext>
            </a:extLst>
          </p:cNvPr>
          <p:cNvSpPr/>
          <p:nvPr/>
        </p:nvSpPr>
        <p:spPr>
          <a:xfrm>
            <a:off x="6090015" y="3381830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0" name="Arrow: Right 29">
            <a:extLst>
              <a:ext uri="{FF2B5EF4-FFF2-40B4-BE49-F238E27FC236}">
                <a16:creationId xmlns:a16="http://schemas.microsoft.com/office/drawing/2014/main" id="{EDF8CF5F-B001-4F56-8D8E-8D7EE5A4E1D5}"/>
              </a:ext>
            </a:extLst>
          </p:cNvPr>
          <p:cNvSpPr/>
          <p:nvPr/>
        </p:nvSpPr>
        <p:spPr>
          <a:xfrm>
            <a:off x="8803478" y="3381830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1" name="Arrow: Right 30">
            <a:extLst>
              <a:ext uri="{FF2B5EF4-FFF2-40B4-BE49-F238E27FC236}">
                <a16:creationId xmlns:a16="http://schemas.microsoft.com/office/drawing/2014/main" id="{C8FE1DC5-84C1-4D81-97F9-B2B7CC380BAD}"/>
              </a:ext>
            </a:extLst>
          </p:cNvPr>
          <p:cNvSpPr/>
          <p:nvPr/>
        </p:nvSpPr>
        <p:spPr>
          <a:xfrm rot="1920000">
            <a:off x="6108599" y="4673513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2" name="Arrow: Right 31">
            <a:extLst>
              <a:ext uri="{FF2B5EF4-FFF2-40B4-BE49-F238E27FC236}">
                <a16:creationId xmlns:a16="http://schemas.microsoft.com/office/drawing/2014/main" id="{06661016-CC21-4536-998C-048F1B83FF12}"/>
              </a:ext>
            </a:extLst>
          </p:cNvPr>
          <p:cNvSpPr/>
          <p:nvPr/>
        </p:nvSpPr>
        <p:spPr>
          <a:xfrm rot="1920000">
            <a:off x="8803477" y="2052976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3" name="Arrow: Right 32">
            <a:extLst>
              <a:ext uri="{FF2B5EF4-FFF2-40B4-BE49-F238E27FC236}">
                <a16:creationId xmlns:a16="http://schemas.microsoft.com/office/drawing/2014/main" id="{617EC1BE-CA07-4C88-A4C5-F4FDD95C898F}"/>
              </a:ext>
            </a:extLst>
          </p:cNvPr>
          <p:cNvSpPr/>
          <p:nvPr/>
        </p:nvSpPr>
        <p:spPr>
          <a:xfrm rot="-2040000">
            <a:off x="6090014" y="2043683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37" name="Arrow: Right 36">
            <a:extLst>
              <a:ext uri="{FF2B5EF4-FFF2-40B4-BE49-F238E27FC236}">
                <a16:creationId xmlns:a16="http://schemas.microsoft.com/office/drawing/2014/main" id="{BBF02FF5-BC92-4B36-8D85-1932DDF076EC}"/>
              </a:ext>
            </a:extLst>
          </p:cNvPr>
          <p:cNvSpPr/>
          <p:nvPr/>
        </p:nvSpPr>
        <p:spPr>
          <a:xfrm rot="-2040000">
            <a:off x="8803477" y="4710683"/>
            <a:ext cx="597408" cy="400998"/>
          </a:xfrm>
          <a:prstGeom prst="rightArrow">
            <a:avLst/>
          </a:prstGeom>
        </p:spPr>
        <p:style>
          <a:lnRef idx="1">
            <a:schemeClr val="dk1"/>
          </a:lnRef>
          <a:fillRef idx="3">
            <a:schemeClr val="dk1"/>
          </a:fillRef>
          <a:effectRef idx="2">
            <a:schemeClr val="dk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20" name="TextBox 19">
            <a:extLst>
              <a:ext uri="{FF2B5EF4-FFF2-40B4-BE49-F238E27FC236}">
                <a16:creationId xmlns:a16="http://schemas.microsoft.com/office/drawing/2014/main" id="{D27B13A6-4DEC-4082-8B50-81846EB14136}"/>
              </a:ext>
            </a:extLst>
          </p:cNvPr>
          <p:cNvSpPr txBox="1"/>
          <p:nvPr/>
        </p:nvSpPr>
        <p:spPr>
          <a:xfrm>
            <a:off x="6406375" y="4204009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Prophet Model</a:t>
            </a:r>
            <a:endParaRPr lang="en-US" dirty="0">
              <a:cs typeface="Calibri"/>
            </a:endParaRPr>
          </a:p>
        </p:txBody>
      </p:sp>
      <p:sp>
        <p:nvSpPr>
          <p:cNvPr id="26" name="TextBox 25">
            <a:extLst>
              <a:ext uri="{FF2B5EF4-FFF2-40B4-BE49-F238E27FC236}">
                <a16:creationId xmlns:a16="http://schemas.microsoft.com/office/drawing/2014/main" id="{993CD6BD-1F34-41ED-9502-7DC51E1BE5FC}"/>
              </a:ext>
            </a:extLst>
          </p:cNvPr>
          <p:cNvSpPr txBox="1"/>
          <p:nvPr/>
        </p:nvSpPr>
        <p:spPr>
          <a:xfrm>
            <a:off x="6406374" y="2642838"/>
            <a:ext cx="2743200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cs typeface="Calibri"/>
              </a:rPr>
              <a:t>ARIMA Model</a:t>
            </a:r>
            <a:endParaRPr lang="en-US" dirty="0">
              <a:cs typeface="Calibri"/>
            </a:endParaRPr>
          </a:p>
        </p:txBody>
      </p:sp>
    </p:spTree>
    <p:extLst>
      <p:ext uri="{BB962C8B-B14F-4D97-AF65-F5344CB8AC3E}">
        <p14:creationId xmlns:p14="http://schemas.microsoft.com/office/powerpoint/2010/main" val="172801398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95DD4C6-622F-437B-942E-3601DF02B44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708102" y="374419"/>
            <a:ext cx="10515600" cy="1279100"/>
          </a:xfrm>
        </p:spPr>
        <p:txBody>
          <a:bodyPr/>
          <a:lstStyle/>
          <a:p>
            <a:pPr algn="ctr"/>
            <a:r>
              <a:rPr lang="en-US">
                <a:cs typeface="Calibri Light"/>
              </a:rPr>
              <a:t>Process</a:t>
            </a:r>
            <a:endParaRPr lang="en-US"/>
          </a:p>
        </p:txBody>
      </p:sp>
      <p:sp>
        <p:nvSpPr>
          <p:cNvPr id="5" name="Google Shape;67;p13">
            <a:extLst>
              <a:ext uri="{FF2B5EF4-FFF2-40B4-BE49-F238E27FC236}">
                <a16:creationId xmlns:a16="http://schemas.microsoft.com/office/drawing/2014/main" id="{5ED99264-E854-4482-8D03-2BE8E2494AFD}"/>
              </a:ext>
            </a:extLst>
          </p:cNvPr>
          <p:cNvSpPr/>
          <p:nvPr/>
        </p:nvSpPr>
        <p:spPr>
          <a:xfrm>
            <a:off x="528921" y="2894830"/>
            <a:ext cx="2959929" cy="1272780"/>
          </a:xfrm>
          <a:prstGeom prst="homePlate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500" tIns="162500" rIns="162500" bIns="1625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25" name="Google Shape;79;p13">
            <a:extLst>
              <a:ext uri="{FF2B5EF4-FFF2-40B4-BE49-F238E27FC236}">
                <a16:creationId xmlns:a16="http://schemas.microsoft.com/office/drawing/2014/main" id="{48E135E7-64BF-4743-BBCD-BBE51D50DB75}"/>
              </a:ext>
            </a:extLst>
          </p:cNvPr>
          <p:cNvSpPr/>
          <p:nvPr/>
        </p:nvSpPr>
        <p:spPr>
          <a:xfrm>
            <a:off x="2760089" y="2894830"/>
            <a:ext cx="3417674" cy="127278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500" tIns="162500" rIns="162500" bIns="1625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7" name="Google Shape;68;p13">
            <a:extLst>
              <a:ext uri="{FF2B5EF4-FFF2-40B4-BE49-F238E27FC236}">
                <a16:creationId xmlns:a16="http://schemas.microsoft.com/office/drawing/2014/main" id="{344B21DB-59AC-4F32-B7DB-4A41E5BC27B5}"/>
              </a:ext>
            </a:extLst>
          </p:cNvPr>
          <p:cNvSpPr txBox="1">
            <a:spLocks/>
          </p:cNvSpPr>
          <p:nvPr/>
        </p:nvSpPr>
        <p:spPr>
          <a:xfrm>
            <a:off x="3527131" y="3206579"/>
            <a:ext cx="1940800" cy="62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28600" marR="0" lvl="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buNone/>
            </a:pPr>
            <a:r>
              <a:rPr lang="en-GB" sz="2200">
                <a:solidFill>
                  <a:schemeClr val="lt1"/>
                </a:solidFill>
                <a:latin typeface="Calibri"/>
              </a:rPr>
              <a:t>M</a:t>
            </a:r>
            <a:r>
              <a:rPr lang="en" sz="2200">
                <a:solidFill>
                  <a:schemeClr val="lt1"/>
                </a:solidFill>
                <a:latin typeface="Calibri"/>
              </a:rPr>
              <a:t>odel data manually</a:t>
            </a:r>
            <a:endParaRPr lang="en-GB" sz="2200">
              <a:solidFill>
                <a:schemeClr val="lt1"/>
              </a:solidFill>
              <a:latin typeface="Calibri"/>
              <a:cs typeface="Calibri"/>
            </a:endParaRPr>
          </a:p>
        </p:txBody>
      </p:sp>
      <p:sp>
        <p:nvSpPr>
          <p:cNvPr id="45" name="Google Shape;91;p13">
            <a:extLst>
              <a:ext uri="{FF2B5EF4-FFF2-40B4-BE49-F238E27FC236}">
                <a16:creationId xmlns:a16="http://schemas.microsoft.com/office/drawing/2014/main" id="{9B64D0BD-C611-41F8-A1B4-617C051DAF61}"/>
              </a:ext>
            </a:extLst>
          </p:cNvPr>
          <p:cNvSpPr/>
          <p:nvPr/>
        </p:nvSpPr>
        <p:spPr>
          <a:xfrm>
            <a:off x="5535212" y="2894830"/>
            <a:ext cx="3602884" cy="1272780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500" tIns="162500" rIns="162500" bIns="1625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27" name="Google Shape;80;p13">
            <a:extLst>
              <a:ext uri="{FF2B5EF4-FFF2-40B4-BE49-F238E27FC236}">
                <a16:creationId xmlns:a16="http://schemas.microsoft.com/office/drawing/2014/main" id="{883BF987-274E-46DC-BBCD-E6A3789F8319}"/>
              </a:ext>
            </a:extLst>
          </p:cNvPr>
          <p:cNvSpPr txBox="1">
            <a:spLocks/>
          </p:cNvSpPr>
          <p:nvPr/>
        </p:nvSpPr>
        <p:spPr>
          <a:xfrm>
            <a:off x="6281314" y="3037103"/>
            <a:ext cx="2327386" cy="974249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28600" marR="0" lvl="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buNone/>
            </a:pPr>
            <a:r>
              <a:rPr lang="en-GB" sz="2200" dirty="0">
                <a:solidFill>
                  <a:schemeClr val="lt1"/>
                </a:solidFill>
                <a:latin typeface="Calibri"/>
              </a:rPr>
              <a:t>Automate process for </a:t>
            </a:r>
            <a:r>
              <a:rPr lang="en-GB" sz="2200" dirty="0">
                <a:solidFill>
                  <a:schemeClr val="lt1"/>
                </a:solidFill>
                <a:latin typeface="Calibri"/>
                <a:cs typeface="Calibri"/>
              </a:rPr>
              <a:t>scale</a:t>
            </a:r>
          </a:p>
        </p:txBody>
      </p:sp>
      <p:sp>
        <p:nvSpPr>
          <p:cNvPr id="3" name="Google Shape;79;p13">
            <a:extLst>
              <a:ext uri="{FF2B5EF4-FFF2-40B4-BE49-F238E27FC236}">
                <a16:creationId xmlns:a16="http://schemas.microsoft.com/office/drawing/2014/main" id="{C4CD1A6B-A762-4E25-890C-9F0603591EFA}"/>
              </a:ext>
            </a:extLst>
          </p:cNvPr>
          <p:cNvSpPr/>
          <p:nvPr/>
        </p:nvSpPr>
        <p:spPr>
          <a:xfrm>
            <a:off x="8432342" y="2898546"/>
            <a:ext cx="3222527" cy="1263488"/>
          </a:xfrm>
          <a:prstGeom prst="chevron">
            <a:avLst>
              <a:gd name="adj" fmla="val 50000"/>
            </a:avLst>
          </a:prstGeom>
          <a:solidFill>
            <a:schemeClr val="dk1"/>
          </a:solidFill>
          <a:ln w="9525" cap="flat" cmpd="sng">
            <a:solidFill>
              <a:schemeClr val="lt1"/>
            </a:solidFill>
            <a:prstDash val="solid"/>
            <a:round/>
            <a:headEnd type="none" w="sm" len="sm"/>
            <a:tailEnd type="none" w="sm" len="sm"/>
          </a:ln>
        </p:spPr>
        <p:txBody>
          <a:bodyPr spcFirstLastPara="1" wrap="square" lIns="162500" tIns="162500" rIns="162500" bIns="16250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</a:defPPr>
            <a:lvl1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R="0" lvl="1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R="0" lvl="2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R="0" lvl="3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R="0" lvl="4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R="0" lvl="5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R="0" lvl="6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R="0" lvl="7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R="0" lvl="8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defRPr sz="1867" b="0" i="0" u="none" strike="noStrike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lvl="0" indent="0">
              <a:spcBef>
                <a:spcPts val="0"/>
              </a:spcBef>
              <a:spcAft>
                <a:spcPts val="0"/>
              </a:spcAft>
              <a:buNone/>
            </a:pPr>
            <a:endParaRPr sz="2489"/>
          </a:p>
        </p:txBody>
      </p:sp>
      <p:sp>
        <p:nvSpPr>
          <p:cNvPr id="47" name="Google Shape;92;p13">
            <a:extLst>
              <a:ext uri="{FF2B5EF4-FFF2-40B4-BE49-F238E27FC236}">
                <a16:creationId xmlns:a16="http://schemas.microsoft.com/office/drawing/2014/main" id="{A11DEEA8-95A6-4102-B007-DD1C5755BBDC}"/>
              </a:ext>
            </a:extLst>
          </p:cNvPr>
          <p:cNvSpPr txBox="1">
            <a:spLocks/>
          </p:cNvSpPr>
          <p:nvPr/>
        </p:nvSpPr>
        <p:spPr>
          <a:xfrm>
            <a:off x="9011034" y="3217619"/>
            <a:ext cx="2336770" cy="627200"/>
          </a:xfrm>
          <a:prstGeom prst="rect">
            <a:avLst/>
          </a:prstGeom>
        </p:spPr>
        <p:txBody>
          <a:bodyPr spcFirstLastPara="1" vert="horz" wrap="square" lIns="121900" tIns="121900" rIns="121900" bIns="121900" rtlCol="0" anchor="ctr" anchorCtr="0">
            <a:noAutofit/>
          </a:bodyPr>
          <a:lstStyle>
            <a:defPPr marR="0" lvl="0" algn="l" rtl="0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defRPr/>
            </a:defPPr>
            <a:lvl1pPr marL="228600" marR="0" lvl="0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1pPr>
            <a:lvl2pPr marL="685800" marR="0" lvl="1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2pPr>
            <a:lvl3pPr marL="1143000" marR="0" lvl="2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3pPr>
            <a:lvl4pPr marL="1600200" marR="0" lvl="3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4pPr>
            <a:lvl5pPr marL="2057400" marR="0" lvl="4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5pPr>
            <a:lvl6pPr marL="2514600" marR="0" lvl="5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6pPr>
            <a:lvl7pPr marL="2971800" marR="0" lvl="6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7pPr>
            <a:lvl8pPr marL="3429000" marR="0" lvl="7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8pPr>
            <a:lvl9pPr marL="3886200" marR="0" lvl="8" indent="-228600" algn="l" defTabSz="914400" rtl="0" eaLnBrk="1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Font typeface="Arial"/>
              <a:buChar char="•"/>
              <a:defRPr sz="1867" b="0" i="0" u="none" strike="noStrike" kern="1200" cap="none">
                <a:solidFill>
                  <a:srgbClr val="000000"/>
                </a:solidFill>
                <a:latin typeface="Arial"/>
                <a:ea typeface="Arial"/>
                <a:cs typeface="Arial"/>
                <a:sym typeface="Arial"/>
              </a:defRPr>
            </a:lvl9pPr>
          </a:lstStyle>
          <a:p>
            <a:pPr marL="0" indent="0" algn="ctr">
              <a:buNone/>
            </a:pPr>
            <a:r>
              <a:rPr lang="en" sz="2200">
                <a:solidFill>
                  <a:schemeClr val="lt1"/>
                </a:solidFill>
                <a:latin typeface="Calibri"/>
              </a:rPr>
              <a:t>Scale model</a:t>
            </a:r>
            <a:r>
              <a:rPr lang="en" sz="2200" dirty="0">
                <a:solidFill>
                  <a:schemeClr val="lt1"/>
                </a:solidFill>
                <a:latin typeface="Calibri"/>
                <a:cs typeface="Calibri"/>
              </a:rPr>
              <a:t> using Amazon Lambda</a:t>
            </a:r>
          </a:p>
        </p:txBody>
      </p:sp>
      <p:sp>
        <p:nvSpPr>
          <p:cNvPr id="4" name="TextBox 3">
            <a:extLst>
              <a:ext uri="{FF2B5EF4-FFF2-40B4-BE49-F238E27FC236}">
                <a16:creationId xmlns:a16="http://schemas.microsoft.com/office/drawing/2014/main" id="{A569D20F-1E4E-4BAA-A093-70F2358E50D8}"/>
              </a:ext>
            </a:extLst>
          </p:cNvPr>
          <p:cNvSpPr txBox="1"/>
          <p:nvPr/>
        </p:nvSpPr>
        <p:spPr>
          <a:xfrm>
            <a:off x="886522" y="3339790"/>
            <a:ext cx="1869688" cy="369332"/>
          </a:xfrm>
          <a:prstGeom prst="rect">
            <a:avLst/>
          </a:prstGeom>
        </p:spPr>
        <p:txBody>
          <a:bodyPr rot="0" spcFirstLastPara="0" vertOverflow="overflow" horzOverflow="overflow" vert="horz" wrap="square" lIns="91440" tIns="45720" rIns="91440" bIns="45720" numCol="1" spcCol="0" rtlCol="0" fromWordArt="0" anchor="t" anchorCtr="0" forceAA="0" compatLnSpc="1">
            <a:prstTxWarp prst="textNoShape">
              <a:avLst/>
            </a:prstTxWarp>
            <a:spAutoFit/>
          </a:bodyPr>
          <a:lstStyle/>
          <a:p>
            <a:pPr algn="ctr"/>
            <a:r>
              <a:rPr lang="en-US">
                <a:solidFill>
                  <a:schemeClr val="bg1"/>
                </a:solidFill>
              </a:rPr>
              <a:t>Gather Data</a:t>
            </a:r>
          </a:p>
        </p:txBody>
      </p:sp>
    </p:spTree>
    <p:extLst>
      <p:ext uri="{BB962C8B-B14F-4D97-AF65-F5344CB8AC3E}">
        <p14:creationId xmlns:p14="http://schemas.microsoft.com/office/powerpoint/2010/main" val="2504386337"/>
      </p:ext>
    </p:extLst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45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  <p:par>
                    <p:cTn id="7" fill="hold">
                      <p:stCondLst>
                        <p:cond delay="indefinite"/>
                      </p:stCondLst>
                      <p:childTnLst>
                        <p:par>
                          <p:cTn id="8" fill="hold">
                            <p:stCondLst>
                              <p:cond delay="0"/>
                            </p:stCondLst>
                            <p:childTnLst>
                              <p:par>
                                <p:cTn id="9" presetID="1" presetClass="entr" presetSubtype="0" fill="hold" grpId="0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10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3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  <p:bldLst>
      <p:bldP spid="45" grpId="0" animBg="1"/>
      <p:bldP spid="3" grpId="0" animBg="1"/>
    </p:bld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EF0F752-88BE-4085-BE3E-D6ABE803557F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>
                <a:cs typeface="Calibri Light"/>
              </a:rPr>
              <a:t>Manual Forecasting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85E49C9F-4C10-4EF1-81AD-C0F4DB9AA657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3"/>
          <a:stretch>
            <a:fillRect/>
          </a:stretch>
        </p:blipFill>
        <p:spPr>
          <a:xfrm>
            <a:off x="834569" y="1695527"/>
            <a:ext cx="5188862" cy="3468534"/>
          </a:xfrm>
          <a:prstGeom prst="rect">
            <a:avLst/>
          </a:prstGeom>
        </p:spPr>
      </p:pic>
      <p:pic>
        <p:nvPicPr>
          <p:cNvPr id="8" name="Picture 6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041A350A-09AE-43FD-9C59-E1EA56597E97}"/>
              </a:ext>
            </a:extLst>
          </p:cNvPr>
          <p:cNvPicPr>
            <a:picLocks noChangeAspect="1"/>
          </p:cNvPicPr>
          <p:nvPr/>
        </p:nvPicPr>
        <p:blipFill>
          <a:blip r:embed="rId4"/>
          <a:stretch>
            <a:fillRect/>
          </a:stretch>
        </p:blipFill>
        <p:spPr>
          <a:xfrm>
            <a:off x="6019886" y="1695527"/>
            <a:ext cx="5216739" cy="3468534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0811100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Manual Forecasting</a:t>
            </a:r>
          </a:p>
        </p:txBody>
      </p:sp>
      <p:pic>
        <p:nvPicPr>
          <p:cNvPr id="4" name="Picture 4" descr="A screenshot of a cell phone&#10;&#10;Description generated with very high confidence">
            <a:extLst>
              <a:ext uri="{FF2B5EF4-FFF2-40B4-BE49-F238E27FC236}">
                <a16:creationId xmlns:a16="http://schemas.microsoft.com/office/drawing/2014/main" id="{D92D7C93-ABD1-4736-8B86-477F817EA689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247995300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Manual Forecasting</a:t>
            </a:r>
          </a:p>
        </p:txBody>
      </p:sp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56346839-B56A-425C-9AC8-08E92BA6F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134222704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5E569E04-D7E2-404A-A8A6-F6F3E43049CB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22000"/>
          </a:blip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Manual Forecasting</a:t>
            </a:r>
          </a:p>
        </p:txBody>
      </p:sp>
      <p:pic>
        <p:nvPicPr>
          <p:cNvPr id="4" name="Picture 4" descr="A close up of a logo&#10;&#10;Description generated with high confidence">
            <a:extLst>
              <a:ext uri="{FF2B5EF4-FFF2-40B4-BE49-F238E27FC236}">
                <a16:creationId xmlns:a16="http://schemas.microsoft.com/office/drawing/2014/main" id="{56346839-B56A-425C-9AC8-08E92BA6FEA8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3073" t="-855" r="142" b="-214"/>
          <a:stretch/>
        </p:blipFill>
        <p:spPr>
          <a:xfrm>
            <a:off x="8259423" y="1788454"/>
            <a:ext cx="1095578" cy="4397831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793474340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 show="0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Manual Forecasting</a:t>
            </a:r>
          </a:p>
        </p:txBody>
      </p:sp>
      <p:pic>
        <p:nvPicPr>
          <p:cNvPr id="4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76E8FB5B-35FB-4AA2-9601-97E0A5DD6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>
          <a:blip r:embed="rId2"/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2451228049"/>
      </p:ext>
    </p:extLst>
  </p:cSld>
  <p:clrMapOvr>
    <a:masterClrMapping/>
  </p:clrMapOvr>
</p:sld>
</file>

<file path=ppt/slides/slide9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5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95D8C431-5A61-AF40-81C5-E78D33CA5113}"/>
              </a:ext>
            </a:extLst>
          </p:cNvPr>
          <p:cNvPicPr>
            <a:picLocks noChangeAspect="1"/>
          </p:cNvPicPr>
          <p:nvPr/>
        </p:nvPicPr>
        <p:blipFill>
          <a:blip r:embed="rId2">
            <a:alphaModFix amt="31000"/>
          </a:blip>
          <a:stretch>
            <a:fillRect/>
          </a:stretch>
        </p:blipFill>
        <p:spPr>
          <a:xfrm>
            <a:off x="2832496" y="1825625"/>
            <a:ext cx="6527007" cy="4351338"/>
          </a:xfrm>
          <a:prstGeom prst="rect">
            <a:avLst/>
          </a:prstGeom>
        </p:spPr>
      </p:pic>
      <p:sp>
        <p:nvSpPr>
          <p:cNvPr id="2" name="Title 1">
            <a:extLst>
              <a:ext uri="{FF2B5EF4-FFF2-40B4-BE49-F238E27FC236}">
                <a16:creationId xmlns:a16="http://schemas.microsoft.com/office/drawing/2014/main" id="{747302F0-E21A-400B-A8F4-C0D50A88E73B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pPr algn="ctr"/>
            <a:r>
              <a:rPr lang="en-US" dirty="0">
                <a:cs typeface="Calibri Light"/>
              </a:rPr>
              <a:t>Manual Forecasting</a:t>
            </a:r>
          </a:p>
        </p:txBody>
      </p:sp>
      <p:pic>
        <p:nvPicPr>
          <p:cNvPr id="4" name="Picture 4" descr="A screenshot of a cell phone&#10;&#10;Description generated with high confidence">
            <a:extLst>
              <a:ext uri="{FF2B5EF4-FFF2-40B4-BE49-F238E27FC236}">
                <a16:creationId xmlns:a16="http://schemas.microsoft.com/office/drawing/2014/main" id="{76E8FB5B-35FB-4AA2-9601-97E0A5DD6B24}"/>
              </a:ext>
            </a:extLst>
          </p:cNvPr>
          <p:cNvPicPr>
            <a:picLocks noGrp="1" noChangeAspect="1"/>
          </p:cNvPicPr>
          <p:nvPr>
            <p:ph idx="1"/>
          </p:nvPr>
        </p:nvPicPr>
        <p:blipFill rotWithShape="1">
          <a:blip r:embed="rId2"/>
          <a:srcRect l="83073" r="142" b="-214"/>
          <a:stretch/>
        </p:blipFill>
        <p:spPr>
          <a:xfrm>
            <a:off x="8259423" y="1825625"/>
            <a:ext cx="1095578" cy="4360636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1527060888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 Them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 Theme">
      <a:majorFont>
        <a:latin typeface="Calibri Light" panose="020F03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 panose="020F0502020204030204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 Them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2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emplate>office theme</Template>
  <TotalTime>1256</TotalTime>
  <Words>239</Words>
  <Application>Microsoft Macintosh PowerPoint</Application>
  <PresentationFormat>Widescreen</PresentationFormat>
  <Paragraphs>86</Paragraphs>
  <Slides>26</Slides>
  <Notes>1</Notes>
  <HiddenSlides>2</HiddenSlides>
  <MMClips>0</MMClips>
  <ScaleCrop>false</ScaleCrop>
  <HeadingPairs>
    <vt:vector size="6" baseType="variant">
      <vt:variant>
        <vt:lpstr>Fonts Used</vt:lpstr>
      </vt:variant>
      <vt:variant>
        <vt:i4>4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26</vt:i4>
      </vt:variant>
    </vt:vector>
  </HeadingPairs>
  <TitlesOfParts>
    <vt:vector size="31" baseType="lpstr">
      <vt:lpstr>맑은 고딕</vt:lpstr>
      <vt:lpstr>Arial</vt:lpstr>
      <vt:lpstr>Calibri</vt:lpstr>
      <vt:lpstr>Calibri Light</vt:lpstr>
      <vt:lpstr>office theme</vt:lpstr>
      <vt:lpstr>PowerPoint Presentation</vt:lpstr>
      <vt:lpstr>Process</vt:lpstr>
      <vt:lpstr>Process</vt:lpstr>
      <vt:lpstr>Manual Forecasting</vt:lpstr>
      <vt:lpstr>Manual Forecasting</vt:lpstr>
      <vt:lpstr>Manual Forecasting</vt:lpstr>
      <vt:lpstr>Manual Forecasting</vt:lpstr>
      <vt:lpstr>Manual Forecasting</vt:lpstr>
      <vt:lpstr>Manual Forecasting</vt:lpstr>
      <vt:lpstr>Manual Forecasting</vt:lpstr>
      <vt:lpstr>Manual Forecasting</vt:lpstr>
      <vt:lpstr>Process Automation</vt:lpstr>
      <vt:lpstr>Process Automation</vt:lpstr>
      <vt:lpstr>Process Automation</vt:lpstr>
      <vt:lpstr>Process Automation</vt:lpstr>
      <vt:lpstr>AWS Pipeline Architecture</vt:lpstr>
      <vt:lpstr>AWS Pipeline Architecture</vt:lpstr>
      <vt:lpstr>AWS Pipeline Architecture</vt:lpstr>
      <vt:lpstr>AWS Pipeline Architecture</vt:lpstr>
      <vt:lpstr>AWS Pipeline Architecture</vt:lpstr>
      <vt:lpstr>AWS Pipeline Architecture</vt:lpstr>
      <vt:lpstr>Summary of Findings</vt:lpstr>
      <vt:lpstr>Scalable Modeling Applications</vt:lpstr>
      <vt:lpstr>Thank You</vt:lpstr>
      <vt:lpstr>Scaling using AWS</vt:lpstr>
      <vt:lpstr>Scaling using AWS</vt:lpstr>
    </vt:vector>
  </TitlesOfParts>
  <LinksUpToDate>false</LinksUpToDate>
  <SharedDoc>false</SharedDoc>
  <HyperlinksChanged>false</HyperlinksChanged>
  <AppVersion>16.0016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/>
  <cp:lastModifiedBy>Zachariah Miller</cp:lastModifiedBy>
  <cp:revision>265</cp:revision>
  <dcterms:created xsi:type="dcterms:W3CDTF">2013-07-15T20:26:40Z</dcterms:created>
  <dcterms:modified xsi:type="dcterms:W3CDTF">2018-09-20T16:33:03Z</dcterms:modified>
</cp:coreProperties>
</file>

<file path=docProps/thumbnail.jpeg>
</file>